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8" r:id="rId8"/>
    <p:sldId id="265" r:id="rId9"/>
    <p:sldId id="269" r:id="rId10"/>
    <p:sldId id="266" r:id="rId11"/>
    <p:sldId id="267" r:id="rId12"/>
    <p:sldId id="270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ADABC-480C-4C58-A05C-E826DD0B8467}" v="412" dt="2025-12-28T14:49:25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1C07E-9A40-4535-9959-A387887136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5B2085-2971-4ECE-BAEA-FCF89DF53608}">
      <dgm:prSet/>
      <dgm:spPr/>
      <dgm:t>
        <a:bodyPr/>
        <a:lstStyle/>
        <a:p>
          <a:r>
            <a:rPr lang="tr-TR" b="1"/>
            <a:t>Problem:</a:t>
          </a:r>
          <a:r>
            <a:rPr lang="tr-TR"/>
            <a:t> Elektronik üretiminde (PCB) kısa devre, açık devre gibi mikroskobik hatalar maliyetli ürün kayıplarına yol açmaktadır.</a:t>
          </a:r>
          <a:endParaRPr lang="en-US"/>
        </a:p>
      </dgm:t>
    </dgm:pt>
    <dgm:pt modelId="{F7BABC78-4737-4CB9-BD98-2B1D23901D67}" type="parTrans" cxnId="{FFAA9D8A-858A-42A8-BE17-411A2B118191}">
      <dgm:prSet/>
      <dgm:spPr/>
      <dgm:t>
        <a:bodyPr/>
        <a:lstStyle/>
        <a:p>
          <a:endParaRPr lang="en-US"/>
        </a:p>
      </dgm:t>
    </dgm:pt>
    <dgm:pt modelId="{20186651-5855-49D1-ACA2-22A8441D1F4E}" type="sibTrans" cxnId="{FFAA9D8A-858A-42A8-BE17-411A2B118191}">
      <dgm:prSet/>
      <dgm:spPr/>
      <dgm:t>
        <a:bodyPr/>
        <a:lstStyle/>
        <a:p>
          <a:endParaRPr lang="en-US"/>
        </a:p>
      </dgm:t>
    </dgm:pt>
    <dgm:pt modelId="{199A053C-0445-45CD-B092-188A300B555B}">
      <dgm:prSet/>
      <dgm:spPr/>
      <dgm:t>
        <a:bodyPr/>
        <a:lstStyle/>
        <a:p>
          <a:r>
            <a:rPr lang="tr-TR" b="1"/>
            <a:t>Mevcut Durum:</a:t>
          </a:r>
          <a:r>
            <a:rPr lang="tr-TR"/>
            <a:t> Gözle manuel kontrol yavaş, pahalı ve insan hatasına (yorgunluk) açıktır.</a:t>
          </a:r>
          <a:endParaRPr lang="en-US"/>
        </a:p>
      </dgm:t>
    </dgm:pt>
    <dgm:pt modelId="{F3541F32-348F-42FB-8D9C-0AD58D6C0CFE}" type="parTrans" cxnId="{B1A3921F-D582-4726-B881-40CD2839A590}">
      <dgm:prSet/>
      <dgm:spPr/>
      <dgm:t>
        <a:bodyPr/>
        <a:lstStyle/>
        <a:p>
          <a:endParaRPr lang="en-US"/>
        </a:p>
      </dgm:t>
    </dgm:pt>
    <dgm:pt modelId="{3E7A94D1-24DC-4EB5-8E34-A4CE07C8DEB5}" type="sibTrans" cxnId="{B1A3921F-D582-4726-B881-40CD2839A590}">
      <dgm:prSet/>
      <dgm:spPr/>
      <dgm:t>
        <a:bodyPr/>
        <a:lstStyle/>
        <a:p>
          <a:endParaRPr lang="en-US"/>
        </a:p>
      </dgm:t>
    </dgm:pt>
    <dgm:pt modelId="{3F7349AD-1C47-40EC-A15D-46ECD8F8ACB8}">
      <dgm:prSet/>
      <dgm:spPr/>
      <dgm:t>
        <a:bodyPr/>
        <a:lstStyle/>
        <a:p>
          <a:r>
            <a:rPr lang="tr-TR" b="1"/>
            <a:t>Çözüm:</a:t>
          </a:r>
          <a:r>
            <a:rPr lang="tr-TR"/>
            <a:t> Bilgisayarlı Görme (Computer Vision) ile gerçek zamanlı ve otonom hata tespiti.</a:t>
          </a:r>
          <a:endParaRPr lang="en-US"/>
        </a:p>
      </dgm:t>
    </dgm:pt>
    <dgm:pt modelId="{56BC2E52-2D8F-482D-B321-B1EA8EE8D5EE}" type="parTrans" cxnId="{48849266-0C0A-4E9C-AA08-AF7D7B30278F}">
      <dgm:prSet/>
      <dgm:spPr/>
      <dgm:t>
        <a:bodyPr/>
        <a:lstStyle/>
        <a:p>
          <a:endParaRPr lang="en-US"/>
        </a:p>
      </dgm:t>
    </dgm:pt>
    <dgm:pt modelId="{113D87AB-6C78-4522-B81D-6092B3DE83AF}" type="sibTrans" cxnId="{48849266-0C0A-4E9C-AA08-AF7D7B30278F}">
      <dgm:prSet/>
      <dgm:spPr/>
      <dgm:t>
        <a:bodyPr/>
        <a:lstStyle/>
        <a:p>
          <a:endParaRPr lang="en-US"/>
        </a:p>
      </dgm:t>
    </dgm:pt>
    <dgm:pt modelId="{FC61F758-CFEF-4C1C-B560-82C5BCBE4108}">
      <dgm:prSet/>
      <dgm:spPr/>
      <dgm:t>
        <a:bodyPr/>
        <a:lstStyle/>
        <a:p>
          <a:r>
            <a:rPr lang="tr-TR" b="1"/>
            <a:t>Hedef:</a:t>
          </a:r>
          <a:r>
            <a:rPr lang="tr-TR"/>
            <a:t> Karmaşık arka planlarda milimetrik hataları (Tiny Defects) yakalayabilen yapay zeka modeli geliştirmek.</a:t>
          </a:r>
          <a:endParaRPr lang="en-US"/>
        </a:p>
      </dgm:t>
    </dgm:pt>
    <dgm:pt modelId="{2C89B1F6-2F48-418C-A049-4A1BD6E09D5A}" type="parTrans" cxnId="{CA480974-2530-4EE7-9FFD-6A29E4B5A515}">
      <dgm:prSet/>
      <dgm:spPr/>
      <dgm:t>
        <a:bodyPr/>
        <a:lstStyle/>
        <a:p>
          <a:endParaRPr lang="en-US"/>
        </a:p>
      </dgm:t>
    </dgm:pt>
    <dgm:pt modelId="{4F187344-1EE9-4A5E-955C-4AB16B87F958}" type="sibTrans" cxnId="{CA480974-2530-4EE7-9FFD-6A29E4B5A515}">
      <dgm:prSet/>
      <dgm:spPr/>
      <dgm:t>
        <a:bodyPr/>
        <a:lstStyle/>
        <a:p>
          <a:endParaRPr lang="en-US"/>
        </a:p>
      </dgm:t>
    </dgm:pt>
    <dgm:pt modelId="{871B0A0D-8C90-48A5-885A-84EF0084BB81}" type="pres">
      <dgm:prSet presAssocID="{7A41C07E-9A40-4535-9959-A387887136DD}" presName="root" presStyleCnt="0">
        <dgm:presLayoutVars>
          <dgm:dir/>
          <dgm:resizeHandles val="exact"/>
        </dgm:presLayoutVars>
      </dgm:prSet>
      <dgm:spPr/>
    </dgm:pt>
    <dgm:pt modelId="{E74F6ED7-2655-4AEA-9A96-66B356A03F0A}" type="pres">
      <dgm:prSet presAssocID="{C35B2085-2971-4ECE-BAEA-FCF89DF53608}" presName="compNode" presStyleCnt="0"/>
      <dgm:spPr/>
    </dgm:pt>
    <dgm:pt modelId="{C77EF55E-2C55-42DF-BEBC-457A29BEAADD}" type="pres">
      <dgm:prSet presAssocID="{C35B2085-2971-4ECE-BAEA-FCF89DF53608}" presName="bgRect" presStyleLbl="bgShp" presStyleIdx="0" presStyleCnt="4"/>
      <dgm:spPr/>
    </dgm:pt>
    <dgm:pt modelId="{F60EFF06-61BB-40E8-842F-8B8AD13FD392}" type="pres">
      <dgm:prSet presAssocID="{C35B2085-2971-4ECE-BAEA-FCF89DF536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82FA0107-A53C-42EB-8E7F-FD63B1C90683}" type="pres">
      <dgm:prSet presAssocID="{C35B2085-2971-4ECE-BAEA-FCF89DF53608}" presName="spaceRect" presStyleCnt="0"/>
      <dgm:spPr/>
    </dgm:pt>
    <dgm:pt modelId="{2C380D27-BAB3-4F7E-A4B2-21680E4FBDB4}" type="pres">
      <dgm:prSet presAssocID="{C35B2085-2971-4ECE-BAEA-FCF89DF53608}" presName="parTx" presStyleLbl="revTx" presStyleIdx="0" presStyleCnt="4">
        <dgm:presLayoutVars>
          <dgm:chMax val="0"/>
          <dgm:chPref val="0"/>
        </dgm:presLayoutVars>
      </dgm:prSet>
      <dgm:spPr/>
    </dgm:pt>
    <dgm:pt modelId="{A3C917DE-2F35-4800-9B15-A7D5782B28BE}" type="pres">
      <dgm:prSet presAssocID="{20186651-5855-49D1-ACA2-22A8441D1F4E}" presName="sibTrans" presStyleCnt="0"/>
      <dgm:spPr/>
    </dgm:pt>
    <dgm:pt modelId="{2B7935E4-AE99-4E17-A146-E97691FE0A14}" type="pres">
      <dgm:prSet presAssocID="{199A053C-0445-45CD-B092-188A300B555B}" presName="compNode" presStyleCnt="0"/>
      <dgm:spPr/>
    </dgm:pt>
    <dgm:pt modelId="{D3F9F932-587C-4E43-87CD-6F2E9E8369FB}" type="pres">
      <dgm:prSet presAssocID="{199A053C-0445-45CD-B092-188A300B555B}" presName="bgRect" presStyleLbl="bgShp" presStyleIdx="1" presStyleCnt="4"/>
      <dgm:spPr/>
    </dgm:pt>
    <dgm:pt modelId="{4E349C7D-F27D-43A5-B45C-E7F024D08F0D}" type="pres">
      <dgm:prSet presAssocID="{199A053C-0445-45CD-B092-188A300B55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10B103B5-B079-4EF7-95D0-DCDF6FC73005}" type="pres">
      <dgm:prSet presAssocID="{199A053C-0445-45CD-B092-188A300B555B}" presName="spaceRect" presStyleCnt="0"/>
      <dgm:spPr/>
    </dgm:pt>
    <dgm:pt modelId="{85374092-FD8D-4F51-9EFA-64ABF2EA9191}" type="pres">
      <dgm:prSet presAssocID="{199A053C-0445-45CD-B092-188A300B555B}" presName="parTx" presStyleLbl="revTx" presStyleIdx="1" presStyleCnt="4">
        <dgm:presLayoutVars>
          <dgm:chMax val="0"/>
          <dgm:chPref val="0"/>
        </dgm:presLayoutVars>
      </dgm:prSet>
      <dgm:spPr/>
    </dgm:pt>
    <dgm:pt modelId="{A83B52E5-64F7-4A66-8924-B086ED0262DC}" type="pres">
      <dgm:prSet presAssocID="{3E7A94D1-24DC-4EB5-8E34-A4CE07C8DEB5}" presName="sibTrans" presStyleCnt="0"/>
      <dgm:spPr/>
    </dgm:pt>
    <dgm:pt modelId="{D1AFD532-C4F9-42EC-AC34-D8A7B6A955F1}" type="pres">
      <dgm:prSet presAssocID="{3F7349AD-1C47-40EC-A15D-46ECD8F8ACB8}" presName="compNode" presStyleCnt="0"/>
      <dgm:spPr/>
    </dgm:pt>
    <dgm:pt modelId="{65AB61B9-8DDD-42A9-84ED-C3144ECB9C73}" type="pres">
      <dgm:prSet presAssocID="{3F7349AD-1C47-40EC-A15D-46ECD8F8ACB8}" presName="bgRect" presStyleLbl="bgShp" presStyleIdx="2" presStyleCnt="4"/>
      <dgm:spPr/>
    </dgm:pt>
    <dgm:pt modelId="{27185947-743F-494A-9AA8-40BC64B17446}" type="pres">
      <dgm:prSet presAssocID="{3F7349AD-1C47-40EC-A15D-46ECD8F8AC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8E172302-CE51-4D31-B253-C058DA1082A4}" type="pres">
      <dgm:prSet presAssocID="{3F7349AD-1C47-40EC-A15D-46ECD8F8ACB8}" presName="spaceRect" presStyleCnt="0"/>
      <dgm:spPr/>
    </dgm:pt>
    <dgm:pt modelId="{34AE415F-1DAC-4A6D-A2EE-973D85CC99C2}" type="pres">
      <dgm:prSet presAssocID="{3F7349AD-1C47-40EC-A15D-46ECD8F8ACB8}" presName="parTx" presStyleLbl="revTx" presStyleIdx="2" presStyleCnt="4">
        <dgm:presLayoutVars>
          <dgm:chMax val="0"/>
          <dgm:chPref val="0"/>
        </dgm:presLayoutVars>
      </dgm:prSet>
      <dgm:spPr/>
    </dgm:pt>
    <dgm:pt modelId="{222CE940-C51A-4E80-BD5B-F50281DAA09E}" type="pres">
      <dgm:prSet presAssocID="{113D87AB-6C78-4522-B81D-6092B3DE83AF}" presName="sibTrans" presStyleCnt="0"/>
      <dgm:spPr/>
    </dgm:pt>
    <dgm:pt modelId="{04BF514E-6FCE-4CAF-9721-8B5F20522246}" type="pres">
      <dgm:prSet presAssocID="{FC61F758-CFEF-4C1C-B560-82C5BCBE4108}" presName="compNode" presStyleCnt="0"/>
      <dgm:spPr/>
    </dgm:pt>
    <dgm:pt modelId="{FFCB8A3A-59D8-49F5-8754-5859DABE1848}" type="pres">
      <dgm:prSet presAssocID="{FC61F758-CFEF-4C1C-B560-82C5BCBE4108}" presName="bgRect" presStyleLbl="bgShp" presStyleIdx="3" presStyleCnt="4"/>
      <dgm:spPr/>
    </dgm:pt>
    <dgm:pt modelId="{E1196B8D-9A2A-4363-A876-23FD6EAE6A10}" type="pres">
      <dgm:prSet presAssocID="{FC61F758-CFEF-4C1C-B560-82C5BCBE41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def"/>
        </a:ext>
      </dgm:extLst>
    </dgm:pt>
    <dgm:pt modelId="{FEAC920E-59E3-48BC-BF6A-64B9C95F1CE0}" type="pres">
      <dgm:prSet presAssocID="{FC61F758-CFEF-4C1C-B560-82C5BCBE4108}" presName="spaceRect" presStyleCnt="0"/>
      <dgm:spPr/>
    </dgm:pt>
    <dgm:pt modelId="{2582EBA9-489F-4E91-BB49-E15710FFA2C8}" type="pres">
      <dgm:prSet presAssocID="{FC61F758-CFEF-4C1C-B560-82C5BCBE41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A3921F-D582-4726-B881-40CD2839A590}" srcId="{7A41C07E-9A40-4535-9959-A387887136DD}" destId="{199A053C-0445-45CD-B092-188A300B555B}" srcOrd="1" destOrd="0" parTransId="{F3541F32-348F-42FB-8D9C-0AD58D6C0CFE}" sibTransId="{3E7A94D1-24DC-4EB5-8E34-A4CE07C8DEB5}"/>
    <dgm:cxn modelId="{5AF0F724-D1DD-41DC-8ED0-740475498D0F}" type="presOf" srcId="{3F7349AD-1C47-40EC-A15D-46ECD8F8ACB8}" destId="{34AE415F-1DAC-4A6D-A2EE-973D85CC99C2}" srcOrd="0" destOrd="0" presId="urn:microsoft.com/office/officeart/2018/2/layout/IconVerticalSolidList"/>
    <dgm:cxn modelId="{E9EA555E-5D67-4087-B97F-03619A9871D3}" type="presOf" srcId="{7A41C07E-9A40-4535-9959-A387887136DD}" destId="{871B0A0D-8C90-48A5-885A-84EF0084BB81}" srcOrd="0" destOrd="0" presId="urn:microsoft.com/office/officeart/2018/2/layout/IconVerticalSolidList"/>
    <dgm:cxn modelId="{48849266-0C0A-4E9C-AA08-AF7D7B30278F}" srcId="{7A41C07E-9A40-4535-9959-A387887136DD}" destId="{3F7349AD-1C47-40EC-A15D-46ECD8F8ACB8}" srcOrd="2" destOrd="0" parTransId="{56BC2E52-2D8F-482D-B321-B1EA8EE8D5EE}" sibTransId="{113D87AB-6C78-4522-B81D-6092B3DE83AF}"/>
    <dgm:cxn modelId="{CA480974-2530-4EE7-9FFD-6A29E4B5A515}" srcId="{7A41C07E-9A40-4535-9959-A387887136DD}" destId="{FC61F758-CFEF-4C1C-B560-82C5BCBE4108}" srcOrd="3" destOrd="0" parTransId="{2C89B1F6-2F48-418C-A049-4A1BD6E09D5A}" sibTransId="{4F187344-1EE9-4A5E-955C-4AB16B87F958}"/>
    <dgm:cxn modelId="{FFAA9D8A-858A-42A8-BE17-411A2B118191}" srcId="{7A41C07E-9A40-4535-9959-A387887136DD}" destId="{C35B2085-2971-4ECE-BAEA-FCF89DF53608}" srcOrd="0" destOrd="0" parTransId="{F7BABC78-4737-4CB9-BD98-2B1D23901D67}" sibTransId="{20186651-5855-49D1-ACA2-22A8441D1F4E}"/>
    <dgm:cxn modelId="{06AE07B1-519F-4D27-AA30-79488C7B66F2}" type="presOf" srcId="{C35B2085-2971-4ECE-BAEA-FCF89DF53608}" destId="{2C380D27-BAB3-4F7E-A4B2-21680E4FBDB4}" srcOrd="0" destOrd="0" presId="urn:microsoft.com/office/officeart/2018/2/layout/IconVerticalSolidList"/>
    <dgm:cxn modelId="{197B87C4-1D0C-4885-8532-5119EAB30F09}" type="presOf" srcId="{199A053C-0445-45CD-B092-188A300B555B}" destId="{85374092-FD8D-4F51-9EFA-64ABF2EA9191}" srcOrd="0" destOrd="0" presId="urn:microsoft.com/office/officeart/2018/2/layout/IconVerticalSolidList"/>
    <dgm:cxn modelId="{86C16BDB-367D-4A35-8FDF-9CF7294DCC83}" type="presOf" srcId="{FC61F758-CFEF-4C1C-B560-82C5BCBE4108}" destId="{2582EBA9-489F-4E91-BB49-E15710FFA2C8}" srcOrd="0" destOrd="0" presId="urn:microsoft.com/office/officeart/2018/2/layout/IconVerticalSolidList"/>
    <dgm:cxn modelId="{4B6E8832-AF47-4862-BA0A-E15624BA7884}" type="presParOf" srcId="{871B0A0D-8C90-48A5-885A-84EF0084BB81}" destId="{E74F6ED7-2655-4AEA-9A96-66B356A03F0A}" srcOrd="0" destOrd="0" presId="urn:microsoft.com/office/officeart/2018/2/layout/IconVerticalSolidList"/>
    <dgm:cxn modelId="{63DF3886-6579-4EC2-B2A5-E91850526D42}" type="presParOf" srcId="{E74F6ED7-2655-4AEA-9A96-66B356A03F0A}" destId="{C77EF55E-2C55-42DF-BEBC-457A29BEAADD}" srcOrd="0" destOrd="0" presId="urn:microsoft.com/office/officeart/2018/2/layout/IconVerticalSolidList"/>
    <dgm:cxn modelId="{76691B15-70EF-4B82-A167-287D5DE7D195}" type="presParOf" srcId="{E74F6ED7-2655-4AEA-9A96-66B356A03F0A}" destId="{F60EFF06-61BB-40E8-842F-8B8AD13FD392}" srcOrd="1" destOrd="0" presId="urn:microsoft.com/office/officeart/2018/2/layout/IconVerticalSolidList"/>
    <dgm:cxn modelId="{ABB41227-1480-466C-ACF5-299C9BEEC97C}" type="presParOf" srcId="{E74F6ED7-2655-4AEA-9A96-66B356A03F0A}" destId="{82FA0107-A53C-42EB-8E7F-FD63B1C90683}" srcOrd="2" destOrd="0" presId="urn:microsoft.com/office/officeart/2018/2/layout/IconVerticalSolidList"/>
    <dgm:cxn modelId="{0AC55EE1-8477-49F2-8D0A-8DC6F5B755C0}" type="presParOf" srcId="{E74F6ED7-2655-4AEA-9A96-66B356A03F0A}" destId="{2C380D27-BAB3-4F7E-A4B2-21680E4FBDB4}" srcOrd="3" destOrd="0" presId="urn:microsoft.com/office/officeart/2018/2/layout/IconVerticalSolidList"/>
    <dgm:cxn modelId="{972639FB-AAD0-428F-B750-6A1DD40F06D6}" type="presParOf" srcId="{871B0A0D-8C90-48A5-885A-84EF0084BB81}" destId="{A3C917DE-2F35-4800-9B15-A7D5782B28BE}" srcOrd="1" destOrd="0" presId="urn:microsoft.com/office/officeart/2018/2/layout/IconVerticalSolidList"/>
    <dgm:cxn modelId="{86C0535D-A922-418D-9704-CCABC172A2DF}" type="presParOf" srcId="{871B0A0D-8C90-48A5-885A-84EF0084BB81}" destId="{2B7935E4-AE99-4E17-A146-E97691FE0A14}" srcOrd="2" destOrd="0" presId="urn:microsoft.com/office/officeart/2018/2/layout/IconVerticalSolidList"/>
    <dgm:cxn modelId="{83261C5F-388B-44F3-92CF-0B8FE6A43F4B}" type="presParOf" srcId="{2B7935E4-AE99-4E17-A146-E97691FE0A14}" destId="{D3F9F932-587C-4E43-87CD-6F2E9E8369FB}" srcOrd="0" destOrd="0" presId="urn:microsoft.com/office/officeart/2018/2/layout/IconVerticalSolidList"/>
    <dgm:cxn modelId="{4B70769D-3538-41AD-B62B-D29513EE4BC0}" type="presParOf" srcId="{2B7935E4-AE99-4E17-A146-E97691FE0A14}" destId="{4E349C7D-F27D-43A5-B45C-E7F024D08F0D}" srcOrd="1" destOrd="0" presId="urn:microsoft.com/office/officeart/2018/2/layout/IconVerticalSolidList"/>
    <dgm:cxn modelId="{BF041318-63D4-43E2-A51C-BD166DDF9DA7}" type="presParOf" srcId="{2B7935E4-AE99-4E17-A146-E97691FE0A14}" destId="{10B103B5-B079-4EF7-95D0-DCDF6FC73005}" srcOrd="2" destOrd="0" presId="urn:microsoft.com/office/officeart/2018/2/layout/IconVerticalSolidList"/>
    <dgm:cxn modelId="{DE6CD691-C5C8-475F-B35D-FBF8A4C407CF}" type="presParOf" srcId="{2B7935E4-AE99-4E17-A146-E97691FE0A14}" destId="{85374092-FD8D-4F51-9EFA-64ABF2EA9191}" srcOrd="3" destOrd="0" presId="urn:microsoft.com/office/officeart/2018/2/layout/IconVerticalSolidList"/>
    <dgm:cxn modelId="{C2011972-AF1B-4AF4-AC7A-29A47CB1BF42}" type="presParOf" srcId="{871B0A0D-8C90-48A5-885A-84EF0084BB81}" destId="{A83B52E5-64F7-4A66-8924-B086ED0262DC}" srcOrd="3" destOrd="0" presId="urn:microsoft.com/office/officeart/2018/2/layout/IconVerticalSolidList"/>
    <dgm:cxn modelId="{28053190-3E78-4DF4-AAC7-1A5072368D8E}" type="presParOf" srcId="{871B0A0D-8C90-48A5-885A-84EF0084BB81}" destId="{D1AFD532-C4F9-42EC-AC34-D8A7B6A955F1}" srcOrd="4" destOrd="0" presId="urn:microsoft.com/office/officeart/2018/2/layout/IconVerticalSolidList"/>
    <dgm:cxn modelId="{CF6E8A2F-5341-48D9-ABA0-513101AEC423}" type="presParOf" srcId="{D1AFD532-C4F9-42EC-AC34-D8A7B6A955F1}" destId="{65AB61B9-8DDD-42A9-84ED-C3144ECB9C73}" srcOrd="0" destOrd="0" presId="urn:microsoft.com/office/officeart/2018/2/layout/IconVerticalSolidList"/>
    <dgm:cxn modelId="{1E4291EF-B4CD-4811-8162-A023C9EF55D1}" type="presParOf" srcId="{D1AFD532-C4F9-42EC-AC34-D8A7B6A955F1}" destId="{27185947-743F-494A-9AA8-40BC64B17446}" srcOrd="1" destOrd="0" presId="urn:microsoft.com/office/officeart/2018/2/layout/IconVerticalSolidList"/>
    <dgm:cxn modelId="{7AD3E0D5-D484-4558-A168-56DA0DA73BCD}" type="presParOf" srcId="{D1AFD532-C4F9-42EC-AC34-D8A7B6A955F1}" destId="{8E172302-CE51-4D31-B253-C058DA1082A4}" srcOrd="2" destOrd="0" presId="urn:microsoft.com/office/officeart/2018/2/layout/IconVerticalSolidList"/>
    <dgm:cxn modelId="{90C439ED-DD6B-4DA7-9B93-AF22D5D3E4F0}" type="presParOf" srcId="{D1AFD532-C4F9-42EC-AC34-D8A7B6A955F1}" destId="{34AE415F-1DAC-4A6D-A2EE-973D85CC99C2}" srcOrd="3" destOrd="0" presId="urn:microsoft.com/office/officeart/2018/2/layout/IconVerticalSolidList"/>
    <dgm:cxn modelId="{4AEA8486-6920-436B-B5D1-3286A5757F5F}" type="presParOf" srcId="{871B0A0D-8C90-48A5-885A-84EF0084BB81}" destId="{222CE940-C51A-4E80-BD5B-F50281DAA09E}" srcOrd="5" destOrd="0" presId="urn:microsoft.com/office/officeart/2018/2/layout/IconVerticalSolidList"/>
    <dgm:cxn modelId="{CEBBC575-0928-48B9-8373-34EBD55BAB60}" type="presParOf" srcId="{871B0A0D-8C90-48A5-885A-84EF0084BB81}" destId="{04BF514E-6FCE-4CAF-9721-8B5F20522246}" srcOrd="6" destOrd="0" presId="urn:microsoft.com/office/officeart/2018/2/layout/IconVerticalSolidList"/>
    <dgm:cxn modelId="{518532C7-785D-4ACA-8146-BAB836C1AA9D}" type="presParOf" srcId="{04BF514E-6FCE-4CAF-9721-8B5F20522246}" destId="{FFCB8A3A-59D8-49F5-8754-5859DABE1848}" srcOrd="0" destOrd="0" presId="urn:microsoft.com/office/officeart/2018/2/layout/IconVerticalSolidList"/>
    <dgm:cxn modelId="{04D0407E-AD57-4419-8ACD-8BC223F19115}" type="presParOf" srcId="{04BF514E-6FCE-4CAF-9721-8B5F20522246}" destId="{E1196B8D-9A2A-4363-A876-23FD6EAE6A10}" srcOrd="1" destOrd="0" presId="urn:microsoft.com/office/officeart/2018/2/layout/IconVerticalSolidList"/>
    <dgm:cxn modelId="{710B1181-4C61-4A79-97F7-40185FFFA03E}" type="presParOf" srcId="{04BF514E-6FCE-4CAF-9721-8B5F20522246}" destId="{FEAC920E-59E3-48BC-BF6A-64B9C95F1CE0}" srcOrd="2" destOrd="0" presId="urn:microsoft.com/office/officeart/2018/2/layout/IconVerticalSolidList"/>
    <dgm:cxn modelId="{5B60E791-5EEE-48AA-BD05-204E612D02F9}" type="presParOf" srcId="{04BF514E-6FCE-4CAF-9721-8B5F20522246}" destId="{2582EBA9-489F-4E91-BB49-E15710FFA2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D44CF-62A1-452D-AC71-7955DE835BF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EC49FDF-CC83-4EB9-BB07-92F360320B0C}">
      <dgm:prSet/>
      <dgm:spPr/>
      <dgm:t>
        <a:bodyPr/>
        <a:lstStyle/>
        <a:p>
          <a:r>
            <a:rPr lang="tr-TR"/>
            <a:t>Sadık Gölpek 230201040</a:t>
          </a:r>
          <a:endParaRPr lang="en-US"/>
        </a:p>
      </dgm:t>
    </dgm:pt>
    <dgm:pt modelId="{82C25566-9174-4E09-A7B6-7A0C996868E6}" type="parTrans" cxnId="{65456733-DFB1-47B2-B666-A79C9C79F375}">
      <dgm:prSet/>
      <dgm:spPr/>
      <dgm:t>
        <a:bodyPr/>
        <a:lstStyle/>
        <a:p>
          <a:endParaRPr lang="en-US"/>
        </a:p>
      </dgm:t>
    </dgm:pt>
    <dgm:pt modelId="{04B9A229-1DD5-426C-98AA-4C9B29C60905}" type="sibTrans" cxnId="{65456733-DFB1-47B2-B666-A79C9C79F375}">
      <dgm:prSet/>
      <dgm:spPr/>
      <dgm:t>
        <a:bodyPr/>
        <a:lstStyle/>
        <a:p>
          <a:endParaRPr lang="en-US"/>
        </a:p>
      </dgm:t>
    </dgm:pt>
    <dgm:pt modelId="{C48E1922-AA59-4B17-B53B-AB5C5A3762F5}">
      <dgm:prSet/>
      <dgm:spPr/>
      <dgm:t>
        <a:bodyPr/>
        <a:lstStyle/>
        <a:p>
          <a:r>
            <a:rPr lang="tr-TR"/>
            <a:t>Burak Çakır 220201003</a:t>
          </a:r>
          <a:endParaRPr lang="en-US"/>
        </a:p>
      </dgm:t>
    </dgm:pt>
    <dgm:pt modelId="{A47A23EF-A6AF-44D8-BC4B-BCD7613B31BD}" type="parTrans" cxnId="{B0CDCBC9-6C84-4E75-A73D-EF86848BBEDF}">
      <dgm:prSet/>
      <dgm:spPr/>
      <dgm:t>
        <a:bodyPr/>
        <a:lstStyle/>
        <a:p>
          <a:endParaRPr lang="en-US"/>
        </a:p>
      </dgm:t>
    </dgm:pt>
    <dgm:pt modelId="{5EFF421D-C4B1-4AFB-824C-6B8C335A4C15}" type="sibTrans" cxnId="{B0CDCBC9-6C84-4E75-A73D-EF86848BBEDF}">
      <dgm:prSet/>
      <dgm:spPr/>
      <dgm:t>
        <a:bodyPr/>
        <a:lstStyle/>
        <a:p>
          <a:endParaRPr lang="en-US"/>
        </a:p>
      </dgm:t>
    </dgm:pt>
    <dgm:pt modelId="{2E416D24-1144-4FB7-A2A4-2467ED13ABAE}" type="pres">
      <dgm:prSet presAssocID="{B4BD44CF-62A1-452D-AC71-7955DE835B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B02A3F-0A2E-481A-BE3C-FB938CEFACF9}" type="pres">
      <dgm:prSet presAssocID="{0EC49FDF-CC83-4EB9-BB07-92F360320B0C}" presName="hierRoot1" presStyleCnt="0"/>
      <dgm:spPr/>
    </dgm:pt>
    <dgm:pt modelId="{330B28DC-ADA8-483A-B7AC-476F83F88492}" type="pres">
      <dgm:prSet presAssocID="{0EC49FDF-CC83-4EB9-BB07-92F360320B0C}" presName="composite" presStyleCnt="0"/>
      <dgm:spPr/>
    </dgm:pt>
    <dgm:pt modelId="{4B117565-2072-42F5-9483-3BC500050028}" type="pres">
      <dgm:prSet presAssocID="{0EC49FDF-CC83-4EB9-BB07-92F360320B0C}" presName="background" presStyleLbl="node0" presStyleIdx="0" presStyleCnt="2"/>
      <dgm:spPr/>
    </dgm:pt>
    <dgm:pt modelId="{9AAA2F5E-1545-41E8-9654-E27566F6F5B0}" type="pres">
      <dgm:prSet presAssocID="{0EC49FDF-CC83-4EB9-BB07-92F360320B0C}" presName="text" presStyleLbl="fgAcc0" presStyleIdx="0" presStyleCnt="2">
        <dgm:presLayoutVars>
          <dgm:chPref val="3"/>
        </dgm:presLayoutVars>
      </dgm:prSet>
      <dgm:spPr/>
    </dgm:pt>
    <dgm:pt modelId="{747E05C8-54E7-4F54-80A3-80F2431EDD8E}" type="pres">
      <dgm:prSet presAssocID="{0EC49FDF-CC83-4EB9-BB07-92F360320B0C}" presName="hierChild2" presStyleCnt="0"/>
      <dgm:spPr/>
    </dgm:pt>
    <dgm:pt modelId="{793DEFCD-C271-4BD7-8657-DA690D744474}" type="pres">
      <dgm:prSet presAssocID="{C48E1922-AA59-4B17-B53B-AB5C5A3762F5}" presName="hierRoot1" presStyleCnt="0"/>
      <dgm:spPr/>
    </dgm:pt>
    <dgm:pt modelId="{275A6194-89F1-402A-AFEB-64DFA6C46B94}" type="pres">
      <dgm:prSet presAssocID="{C48E1922-AA59-4B17-B53B-AB5C5A3762F5}" presName="composite" presStyleCnt="0"/>
      <dgm:spPr/>
    </dgm:pt>
    <dgm:pt modelId="{8BC5E3DC-B127-4FE5-9459-B570AF10BD8E}" type="pres">
      <dgm:prSet presAssocID="{C48E1922-AA59-4B17-B53B-AB5C5A3762F5}" presName="background" presStyleLbl="node0" presStyleIdx="1" presStyleCnt="2"/>
      <dgm:spPr/>
    </dgm:pt>
    <dgm:pt modelId="{4E7BADAC-D53B-49D6-A598-6CD7495EFF52}" type="pres">
      <dgm:prSet presAssocID="{C48E1922-AA59-4B17-B53B-AB5C5A3762F5}" presName="text" presStyleLbl="fgAcc0" presStyleIdx="1" presStyleCnt="2">
        <dgm:presLayoutVars>
          <dgm:chPref val="3"/>
        </dgm:presLayoutVars>
      </dgm:prSet>
      <dgm:spPr/>
    </dgm:pt>
    <dgm:pt modelId="{66D21F7D-1229-4AEE-B1C9-2359591480BA}" type="pres">
      <dgm:prSet presAssocID="{C48E1922-AA59-4B17-B53B-AB5C5A3762F5}" presName="hierChild2" presStyleCnt="0"/>
      <dgm:spPr/>
    </dgm:pt>
  </dgm:ptLst>
  <dgm:cxnLst>
    <dgm:cxn modelId="{77B69221-DC52-42A2-A970-BFF7ADA48467}" type="presOf" srcId="{0EC49FDF-CC83-4EB9-BB07-92F360320B0C}" destId="{9AAA2F5E-1545-41E8-9654-E27566F6F5B0}" srcOrd="0" destOrd="0" presId="urn:microsoft.com/office/officeart/2005/8/layout/hierarchy1"/>
    <dgm:cxn modelId="{65456733-DFB1-47B2-B666-A79C9C79F375}" srcId="{B4BD44CF-62A1-452D-AC71-7955DE835BF4}" destId="{0EC49FDF-CC83-4EB9-BB07-92F360320B0C}" srcOrd="0" destOrd="0" parTransId="{82C25566-9174-4E09-A7B6-7A0C996868E6}" sibTransId="{04B9A229-1DD5-426C-98AA-4C9B29C60905}"/>
    <dgm:cxn modelId="{0FF8117C-B5E9-4836-AEFB-114351EF154A}" type="presOf" srcId="{B4BD44CF-62A1-452D-AC71-7955DE835BF4}" destId="{2E416D24-1144-4FB7-A2A4-2467ED13ABAE}" srcOrd="0" destOrd="0" presId="urn:microsoft.com/office/officeart/2005/8/layout/hierarchy1"/>
    <dgm:cxn modelId="{F8B5C7C5-8501-45FD-A1D6-2C08AF04F86E}" type="presOf" srcId="{C48E1922-AA59-4B17-B53B-AB5C5A3762F5}" destId="{4E7BADAC-D53B-49D6-A598-6CD7495EFF52}" srcOrd="0" destOrd="0" presId="urn:microsoft.com/office/officeart/2005/8/layout/hierarchy1"/>
    <dgm:cxn modelId="{B0CDCBC9-6C84-4E75-A73D-EF86848BBEDF}" srcId="{B4BD44CF-62A1-452D-AC71-7955DE835BF4}" destId="{C48E1922-AA59-4B17-B53B-AB5C5A3762F5}" srcOrd="1" destOrd="0" parTransId="{A47A23EF-A6AF-44D8-BC4B-BCD7613B31BD}" sibTransId="{5EFF421D-C4B1-4AFB-824C-6B8C335A4C15}"/>
    <dgm:cxn modelId="{BAC2B8CD-8203-453E-82E4-07D118BC2736}" type="presParOf" srcId="{2E416D24-1144-4FB7-A2A4-2467ED13ABAE}" destId="{04B02A3F-0A2E-481A-BE3C-FB938CEFACF9}" srcOrd="0" destOrd="0" presId="urn:microsoft.com/office/officeart/2005/8/layout/hierarchy1"/>
    <dgm:cxn modelId="{E9FA2E1D-592C-49F6-A602-E30BD07FB93E}" type="presParOf" srcId="{04B02A3F-0A2E-481A-BE3C-FB938CEFACF9}" destId="{330B28DC-ADA8-483A-B7AC-476F83F88492}" srcOrd="0" destOrd="0" presId="urn:microsoft.com/office/officeart/2005/8/layout/hierarchy1"/>
    <dgm:cxn modelId="{DBFE956A-EA84-411A-8C75-5F3A319D3CF5}" type="presParOf" srcId="{330B28DC-ADA8-483A-B7AC-476F83F88492}" destId="{4B117565-2072-42F5-9483-3BC500050028}" srcOrd="0" destOrd="0" presId="urn:microsoft.com/office/officeart/2005/8/layout/hierarchy1"/>
    <dgm:cxn modelId="{388353A5-561C-4BD4-B906-988CA8D4CF8D}" type="presParOf" srcId="{330B28DC-ADA8-483A-B7AC-476F83F88492}" destId="{9AAA2F5E-1545-41E8-9654-E27566F6F5B0}" srcOrd="1" destOrd="0" presId="urn:microsoft.com/office/officeart/2005/8/layout/hierarchy1"/>
    <dgm:cxn modelId="{D127CBB7-AB7D-4981-8993-D2ACC2611CC1}" type="presParOf" srcId="{04B02A3F-0A2E-481A-BE3C-FB938CEFACF9}" destId="{747E05C8-54E7-4F54-80A3-80F2431EDD8E}" srcOrd="1" destOrd="0" presId="urn:microsoft.com/office/officeart/2005/8/layout/hierarchy1"/>
    <dgm:cxn modelId="{0A903E14-580A-4669-B55C-3A2B4208BD6E}" type="presParOf" srcId="{2E416D24-1144-4FB7-A2A4-2467ED13ABAE}" destId="{793DEFCD-C271-4BD7-8657-DA690D744474}" srcOrd="1" destOrd="0" presId="urn:microsoft.com/office/officeart/2005/8/layout/hierarchy1"/>
    <dgm:cxn modelId="{AB8822FD-C048-4E69-9485-308284E575E2}" type="presParOf" srcId="{793DEFCD-C271-4BD7-8657-DA690D744474}" destId="{275A6194-89F1-402A-AFEB-64DFA6C46B94}" srcOrd="0" destOrd="0" presId="urn:microsoft.com/office/officeart/2005/8/layout/hierarchy1"/>
    <dgm:cxn modelId="{23EDA742-32A9-4B24-B839-C03B3DDAABC0}" type="presParOf" srcId="{275A6194-89F1-402A-AFEB-64DFA6C46B94}" destId="{8BC5E3DC-B127-4FE5-9459-B570AF10BD8E}" srcOrd="0" destOrd="0" presId="urn:microsoft.com/office/officeart/2005/8/layout/hierarchy1"/>
    <dgm:cxn modelId="{F25C0185-962B-4455-86BD-91832F648BA7}" type="presParOf" srcId="{275A6194-89F1-402A-AFEB-64DFA6C46B94}" destId="{4E7BADAC-D53B-49D6-A598-6CD7495EFF52}" srcOrd="1" destOrd="0" presId="urn:microsoft.com/office/officeart/2005/8/layout/hierarchy1"/>
    <dgm:cxn modelId="{A112443D-EBF5-410B-9CD9-EF8CBF3FABA5}" type="presParOf" srcId="{793DEFCD-C271-4BD7-8657-DA690D744474}" destId="{66D21F7D-1229-4AEE-B1C9-2359591480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EF55E-2C55-42DF-BEBC-457A29BEAADD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EFF06-61BB-40E8-842F-8B8AD13FD392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80D27-BAB3-4F7E-A4B2-21680E4FBDB4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Problem:</a:t>
          </a:r>
          <a:r>
            <a:rPr lang="tr-TR" sz="2200" kern="1200"/>
            <a:t> Elektronik üretiminde (PCB) kısa devre, açık devre gibi mikroskobik hatalar maliyetli ürün kayıplarına yol açmaktadır.</a:t>
          </a:r>
          <a:endParaRPr lang="en-US" sz="2200" kern="1200"/>
        </a:p>
      </dsp:txBody>
      <dsp:txXfrm>
        <a:off x="1058686" y="1808"/>
        <a:ext cx="9456913" cy="916611"/>
      </dsp:txXfrm>
    </dsp:sp>
    <dsp:sp modelId="{D3F9F932-587C-4E43-87CD-6F2E9E8369FB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49C7D-F27D-43A5-B45C-E7F024D08F0D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092-FD8D-4F51-9EFA-64ABF2EA9191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Mevcut Durum:</a:t>
          </a:r>
          <a:r>
            <a:rPr lang="tr-TR" sz="2200" kern="1200"/>
            <a:t> Gözle manuel kontrol yavaş, pahalı ve insan hatasına (yorgunluk) açıktır.</a:t>
          </a:r>
          <a:endParaRPr lang="en-US" sz="2200" kern="1200"/>
        </a:p>
      </dsp:txBody>
      <dsp:txXfrm>
        <a:off x="1058686" y="1147573"/>
        <a:ext cx="9456913" cy="916611"/>
      </dsp:txXfrm>
    </dsp:sp>
    <dsp:sp modelId="{65AB61B9-8DDD-42A9-84ED-C3144ECB9C73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85947-743F-494A-9AA8-40BC64B17446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E415F-1DAC-4A6D-A2EE-973D85CC99C2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Çözüm:</a:t>
          </a:r>
          <a:r>
            <a:rPr lang="tr-TR" sz="2200" kern="1200"/>
            <a:t> Bilgisayarlı Görme (Computer Vision) ile gerçek zamanlı ve otonom hata tespiti.</a:t>
          </a:r>
          <a:endParaRPr lang="en-US" sz="2200" kern="1200"/>
        </a:p>
      </dsp:txBody>
      <dsp:txXfrm>
        <a:off x="1058686" y="2293338"/>
        <a:ext cx="9456913" cy="916611"/>
      </dsp:txXfrm>
    </dsp:sp>
    <dsp:sp modelId="{FFCB8A3A-59D8-49F5-8754-5859DABE1848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96B8D-9A2A-4363-A876-23FD6EAE6A10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2EBA9-489F-4E91-BB49-E15710FFA2C8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Hedef:</a:t>
          </a:r>
          <a:r>
            <a:rPr lang="tr-TR" sz="2200" kern="1200"/>
            <a:t> Karmaşık arka planlarda milimetrik hataları (Tiny Defects) yakalayabilen yapay zeka modeli geliştirmek.</a:t>
          </a:r>
          <a:endParaRPr lang="en-US" sz="2200" kern="1200"/>
        </a:p>
      </dsp:txBody>
      <dsp:txXfrm>
        <a:off x="1058686" y="3439103"/>
        <a:ext cx="9456913" cy="91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17565-2072-42F5-9483-3BC500050028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A2F5E-1545-41E8-9654-E27566F6F5B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200" kern="1200"/>
            <a:t>Sadık Gölpek 230201040</a:t>
          </a:r>
          <a:endParaRPr lang="en-US" sz="5200" kern="1200"/>
        </a:p>
      </dsp:txBody>
      <dsp:txXfrm>
        <a:off x="696297" y="538547"/>
        <a:ext cx="4171627" cy="2590157"/>
      </dsp:txXfrm>
    </dsp:sp>
    <dsp:sp modelId="{8BC5E3DC-B127-4FE5-9459-B570AF10BD8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BADAC-D53B-49D6-A598-6CD7495EFF52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200" kern="1200"/>
            <a:t>Burak Çakır 220201003</a:t>
          </a:r>
          <a:endParaRPr lang="en-US" sz="52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elektronik donanım, devre, elektronik bileşen, elektronik mühendisliğ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1632650-FC2C-1213-2E35-A9C7EBBB5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2105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  <a:latin typeface="Aptos"/>
              </a:rPr>
              <a:t>Endüstriyel Ürünlerde Hata Tespiti</a:t>
            </a:r>
            <a:endParaRPr lang="tr-TR">
              <a:solidFill>
                <a:srgbClr val="FFFFFF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Sadık Gölpek-230201040</a:t>
            </a:r>
          </a:p>
          <a:p>
            <a:r>
              <a:rPr lang="tr-TR" dirty="0">
                <a:solidFill>
                  <a:srgbClr val="FFFFFF"/>
                </a:solidFill>
              </a:rPr>
              <a:t>Burak Çakır-220201003</a:t>
            </a:r>
            <a:endParaRPr lang="tr-TR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6687D75-ED0F-A35A-52F7-C6E9833C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tr-TR" sz="4000" dirty="0">
                <a:latin typeface="Aptos"/>
              </a:rPr>
              <a:t>Sonuç Değerlendirmesi 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BE350E-5765-7B21-5EA7-B64CB0EE0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903498"/>
            <a:ext cx="6002110" cy="4230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tr-TR" sz="1400" dirty="0"/>
          </a:p>
          <a:p>
            <a:r>
              <a:rPr lang="tr-TR" sz="1200" b="1" dirty="0">
                <a:ea typeface="+mn-lt"/>
                <a:cs typeface="+mn-lt"/>
              </a:rPr>
              <a:t>1. Veri Kaynağı Kısıtı ve Doygunluk (Data </a:t>
            </a:r>
            <a:r>
              <a:rPr lang="tr-TR" sz="1200" b="1" dirty="0" err="1">
                <a:ea typeface="+mn-lt"/>
                <a:cs typeface="+mn-lt"/>
              </a:rPr>
              <a:t>Constraints</a:t>
            </a:r>
            <a:r>
              <a:rPr lang="tr-TR" sz="1200" b="1" dirty="0">
                <a:ea typeface="+mn-lt"/>
                <a:cs typeface="+mn-lt"/>
              </a:rPr>
              <a:t>):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Teknik Gerçek:</a:t>
            </a:r>
            <a:r>
              <a:rPr lang="tr-TR" sz="1200" dirty="0">
                <a:ea typeface="+mn-lt"/>
                <a:cs typeface="+mn-lt"/>
              </a:rPr>
              <a:t> Kullanılan veri setindeki </a:t>
            </a:r>
            <a:r>
              <a:rPr lang="tr-TR" sz="1200" b="1" dirty="0">
                <a:ea typeface="+mn-lt"/>
                <a:cs typeface="+mn-lt"/>
              </a:rPr>
              <a:t>orijinal görüntülerin çözünürlüğü 600x600 pikseldir.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Bulgu:</a:t>
            </a:r>
            <a:r>
              <a:rPr lang="tr-TR" sz="1200" dirty="0">
                <a:ea typeface="+mn-lt"/>
                <a:cs typeface="+mn-lt"/>
              </a:rPr>
              <a:t> Görüntüleri yapay olarak 960px'e çıkarmak (</a:t>
            </a:r>
            <a:r>
              <a:rPr lang="tr-TR" sz="1200" dirty="0" err="1">
                <a:ea typeface="+mn-lt"/>
                <a:cs typeface="+mn-lt"/>
              </a:rPr>
              <a:t>Upscaling</a:t>
            </a:r>
            <a:r>
              <a:rPr lang="tr-TR" sz="1200" dirty="0">
                <a:ea typeface="+mn-lt"/>
                <a:cs typeface="+mn-lt"/>
              </a:rPr>
              <a:t>), gerçek detay seviyesini artırmamış, aksine modelin pikseller arasındaki </a:t>
            </a:r>
            <a:r>
              <a:rPr lang="tr-TR" sz="1200" b="1" dirty="0">
                <a:ea typeface="+mn-lt"/>
                <a:cs typeface="+mn-lt"/>
              </a:rPr>
              <a:t>interpolasyon gürültüsünü</a:t>
            </a:r>
            <a:r>
              <a:rPr lang="tr-TR" sz="1200" dirty="0">
                <a:ea typeface="+mn-lt"/>
                <a:cs typeface="+mn-lt"/>
              </a:rPr>
              <a:t> öğrenmesine neden olmuştur.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Sonuç:</a:t>
            </a:r>
            <a:r>
              <a:rPr lang="tr-TR" sz="1200" dirty="0">
                <a:ea typeface="+mn-lt"/>
                <a:cs typeface="+mn-lt"/>
              </a:rPr>
              <a:t> 640px çözünürlüğün, orijinal veriyi en az kayıpla temsil eden </a:t>
            </a:r>
            <a:r>
              <a:rPr lang="tr-TR" sz="1200" b="1" dirty="0">
                <a:ea typeface="+mn-lt"/>
                <a:cs typeface="+mn-lt"/>
              </a:rPr>
              <a:t>"Doygunluk Noktası"</a:t>
            </a:r>
            <a:r>
              <a:rPr lang="tr-TR" sz="1200" dirty="0">
                <a:ea typeface="+mn-lt"/>
                <a:cs typeface="+mn-lt"/>
              </a:rPr>
              <a:t> olduğu kanıtlanmıştır.</a:t>
            </a:r>
            <a:endParaRPr lang="tr-TR" sz="1200"/>
          </a:p>
          <a:p>
            <a:r>
              <a:rPr lang="tr-TR" sz="1200" b="1" dirty="0">
                <a:ea typeface="+mn-lt"/>
                <a:cs typeface="+mn-lt"/>
              </a:rPr>
              <a:t>2. Maliyet / Performans Analizi :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Maliyet:</a:t>
            </a:r>
            <a:r>
              <a:rPr lang="tr-TR" sz="1200" dirty="0">
                <a:ea typeface="+mn-lt"/>
                <a:cs typeface="+mn-lt"/>
              </a:rPr>
              <a:t> 960px eğitimi, donanım yükünü (VRAM ve Eğitim Süresi) </a:t>
            </a:r>
            <a:r>
              <a:rPr lang="tr-TR" sz="1200" b="1" dirty="0">
                <a:ea typeface="+mn-lt"/>
                <a:cs typeface="+mn-lt"/>
              </a:rPr>
              <a:t>3 kat artırmıştır.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Fayda:</a:t>
            </a:r>
            <a:r>
              <a:rPr lang="tr-TR" sz="1200" dirty="0">
                <a:ea typeface="+mn-lt"/>
                <a:cs typeface="+mn-lt"/>
              </a:rPr>
              <a:t> Buna karşılık </a:t>
            </a:r>
            <a:r>
              <a:rPr lang="tr-TR" sz="1200" dirty="0" err="1">
                <a:ea typeface="+mn-lt"/>
                <a:cs typeface="+mn-lt"/>
              </a:rPr>
              <a:t>Recall</a:t>
            </a:r>
            <a:r>
              <a:rPr lang="tr-TR" sz="1200" dirty="0">
                <a:ea typeface="+mn-lt"/>
                <a:cs typeface="+mn-lt"/>
              </a:rPr>
              <a:t> (Hata Yakalama) metriğinde istatistiksel olarak anlamlı bir artış sağlanmamıştır.</a:t>
            </a:r>
            <a:endParaRPr lang="tr-TR" sz="1200"/>
          </a:p>
          <a:p>
            <a:r>
              <a:rPr lang="tr-TR" sz="1200" b="1" dirty="0">
                <a:ea typeface="+mn-lt"/>
                <a:cs typeface="+mn-lt"/>
              </a:rPr>
              <a:t>3. 🏆 Nihai Karar: YOLOv13 - 640px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Seçilen Model:</a:t>
            </a:r>
            <a:r>
              <a:rPr lang="tr-TR" sz="1200" dirty="0">
                <a:ea typeface="+mn-lt"/>
                <a:cs typeface="+mn-lt"/>
              </a:rPr>
              <a:t> Hız, kararlılık ve orijinal veri çözünürlüğüne uygunluk gözetilerek </a:t>
            </a:r>
            <a:r>
              <a:rPr lang="tr-TR" sz="1200" b="1" dirty="0">
                <a:ea typeface="+mn-lt"/>
                <a:cs typeface="+mn-lt"/>
              </a:rPr>
              <a:t>640px YOLOv13</a:t>
            </a:r>
            <a:r>
              <a:rPr lang="tr-TR" sz="1200" dirty="0">
                <a:ea typeface="+mn-lt"/>
                <a:cs typeface="+mn-lt"/>
              </a:rPr>
              <a:t> modeli projenin nihai çözümü olarak belirlenmiştir.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Endüstriyel Değer:</a:t>
            </a:r>
            <a:r>
              <a:rPr lang="tr-TR" sz="1200" dirty="0">
                <a:ea typeface="+mn-lt"/>
                <a:cs typeface="+mn-lt"/>
              </a:rPr>
              <a:t> Üretim bandı hızına (Real-Time) tam uyumlu, düşük donanım maliyetli ve yüksek kararlılıkta çalışan bir otonom denetim sistemi başarılmıştır.</a:t>
            </a:r>
            <a:endParaRPr lang="tr-TR" sz="1200"/>
          </a:p>
          <a:p>
            <a:endParaRPr lang="tr-TR" sz="1100"/>
          </a:p>
        </p:txBody>
      </p:sp>
      <p:pic>
        <p:nvPicPr>
          <p:cNvPr id="4" name="Resim 3" descr="metin, ekran görüntüsü, devr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9F61546-C4E3-86A4-2958-B32415DC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48" r="15753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311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ühendislik, bina, makine, endüstr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C2BB78C-CC3C-AD72-B526-ADF22513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31" r="29610" b="1"/>
          <a:stretch>
            <a:fillRect/>
          </a:stretch>
        </p:blipFill>
        <p:spPr>
          <a:xfrm>
            <a:off x="3306519" y="1587"/>
            <a:ext cx="4846882" cy="6856413"/>
          </a:xfrm>
          <a:custGeom>
            <a:avLst/>
            <a:gdLst/>
            <a:ahLst/>
            <a:cxnLst/>
            <a:rect l="l" t="t" r="r" b="b"/>
            <a:pathLst>
              <a:path w="5110407" h="6856413">
                <a:moveTo>
                  <a:pt x="121782" y="0"/>
                </a:moveTo>
                <a:lnTo>
                  <a:pt x="4731440" y="0"/>
                </a:lnTo>
                <a:lnTo>
                  <a:pt x="4775629" y="179775"/>
                </a:lnTo>
                <a:cubicBezTo>
                  <a:pt x="5052916" y="1415453"/>
                  <a:pt x="5165791" y="2739148"/>
                  <a:pt x="5084710" y="4108260"/>
                </a:cubicBezTo>
                <a:cubicBezTo>
                  <a:pt x="5038379" y="4890611"/>
                  <a:pt x="4930907" y="5650759"/>
                  <a:pt x="4768709" y="6381464"/>
                </a:cubicBezTo>
                <a:lnTo>
                  <a:pt x="4653290" y="6856413"/>
                </a:lnTo>
                <a:lnTo>
                  <a:pt x="0" y="6856413"/>
                </a:lnTo>
                <a:lnTo>
                  <a:pt x="21062" y="6803488"/>
                </a:lnTo>
                <a:cubicBezTo>
                  <a:pt x="355644" y="5917239"/>
                  <a:pt x="573134" y="4914171"/>
                  <a:pt x="636462" y="3844830"/>
                </a:cubicBezTo>
                <a:cubicBezTo>
                  <a:pt x="713862" y="2537857"/>
                  <a:pt x="550895" y="1302013"/>
                  <a:pt x="203879" y="236924"/>
                </a:cubicBez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8DF1B9F-BB4A-3B52-D34C-4E2EA861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485775"/>
            <a:ext cx="2825506" cy="5719762"/>
          </a:xfrm>
        </p:spPr>
        <p:txBody>
          <a:bodyPr>
            <a:normAutofit/>
          </a:bodyPr>
          <a:lstStyle/>
          <a:p>
            <a:r>
              <a:rPr lang="tr-TR" sz="3600">
                <a:ea typeface="+mj-lt"/>
                <a:cs typeface="+mj-lt"/>
              </a:rPr>
              <a:t>Endüstriyel Entegrasyon</a:t>
            </a:r>
            <a:endParaRPr lang="tr-TR" sz="36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67DC7E-838E-47F4-99B1-61C22C67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925" y="485774"/>
            <a:ext cx="3292475" cy="57197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tr-TR" sz="1300" b="1"/>
              <a:t> Edge (Uç) Bilişim?</a:t>
            </a:r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Sıfır Gecikme (Zero Latency):</a:t>
            </a:r>
            <a:r>
              <a:rPr lang="tr-TR" sz="1300">
                <a:ea typeface="+mn-lt"/>
                <a:cs typeface="+mn-lt"/>
              </a:rPr>
              <a:t> Üretim bantları saniyede metrelerce hızla akar. Görüntüyü buluta gönderip cevap beklemek yerine, hat üzerindeki mini bilgisayarda (On-Device) anlık işlenmelidir.</a:t>
            </a:r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Veri Güvenliği:</a:t>
            </a:r>
            <a:r>
              <a:rPr lang="tr-TR" sz="1300">
                <a:ea typeface="+mn-lt"/>
                <a:cs typeface="+mn-lt"/>
              </a:rPr>
              <a:t> Fabrika verilerinin dışarı çıkmasına gerek kalmaz.</a:t>
            </a:r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Hedef Donanım Mimarisi:</a:t>
            </a:r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Cihazlar:</a:t>
            </a:r>
            <a:r>
              <a:rPr lang="tr-TR" sz="1300">
                <a:ea typeface="+mn-lt"/>
                <a:cs typeface="+mn-lt"/>
              </a:rPr>
              <a:t> NVIDIA Jetson Xavier, Jetson Orin Nano veya Endüstriyel PC'ler.</a:t>
            </a:r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640px Modelinin Avantajı:</a:t>
            </a:r>
            <a:r>
              <a:rPr lang="tr-TR" sz="1300">
                <a:ea typeface="+mn-lt"/>
                <a:cs typeface="+mn-lt"/>
              </a:rPr>
              <a:t> Seçtiğimiz 640px YOLOv13 modeli, düşük işlem gücüne sahip bu cihazlarda bile </a:t>
            </a:r>
            <a:r>
              <a:rPr lang="tr-TR" sz="1300" b="1">
                <a:ea typeface="+mn-lt"/>
                <a:cs typeface="+mn-lt"/>
              </a:rPr>
              <a:t>30+ FPS (Gerçek Zamanlı)</a:t>
            </a:r>
            <a:r>
              <a:rPr lang="tr-TR" sz="1300">
                <a:ea typeface="+mn-lt"/>
                <a:cs typeface="+mn-lt"/>
              </a:rPr>
              <a:t> hızlara ulaşabilmektedir.</a:t>
            </a:r>
            <a:endParaRPr lang="tr-TR" sz="1300"/>
          </a:p>
          <a:p>
            <a:endParaRPr lang="tr-TR" sz="1300"/>
          </a:p>
          <a:p>
            <a:r>
              <a:rPr lang="tr-TR" sz="1300" b="1">
                <a:ea typeface="+mn-lt"/>
                <a:cs typeface="+mn-lt"/>
              </a:rPr>
              <a:t>Dağıtım (Deployment) Formatları:</a:t>
            </a:r>
            <a:endParaRPr lang="tr-TR" sz="1300"/>
          </a:p>
          <a:p>
            <a:r>
              <a:rPr lang="tr-TR" sz="1300">
                <a:ea typeface="+mn-lt"/>
                <a:cs typeface="+mn-lt"/>
              </a:rPr>
              <a:t>Modelimiz, donanım hızlandırması için </a:t>
            </a:r>
            <a:r>
              <a:rPr lang="tr-TR" sz="1300" b="1">
                <a:ea typeface="+mn-lt"/>
                <a:cs typeface="+mn-lt"/>
              </a:rPr>
              <a:t>TensorRT</a:t>
            </a:r>
            <a:r>
              <a:rPr lang="tr-TR" sz="1300">
                <a:ea typeface="+mn-lt"/>
                <a:cs typeface="+mn-lt"/>
              </a:rPr>
              <a:t> veya </a:t>
            </a:r>
            <a:r>
              <a:rPr lang="tr-TR" sz="1300" b="1">
                <a:ea typeface="+mn-lt"/>
                <a:cs typeface="+mn-lt"/>
              </a:rPr>
              <a:t>ONNX</a:t>
            </a:r>
            <a:r>
              <a:rPr lang="tr-TR" sz="1300">
                <a:ea typeface="+mn-lt"/>
                <a:cs typeface="+mn-lt"/>
              </a:rPr>
              <a:t> formatlarına dönüştürülebilir.</a:t>
            </a:r>
            <a:endParaRPr lang="tr-TR" sz="1300"/>
          </a:p>
          <a:p>
            <a:r>
              <a:rPr lang="tr-TR" sz="1300">
                <a:ea typeface="+mn-lt"/>
                <a:cs typeface="+mn-lt"/>
              </a:rPr>
              <a:t>Bu optimizasyon ile model boyutu küçültülüp, çıkarım (inference) süresi </a:t>
            </a:r>
            <a:r>
              <a:rPr lang="tr-TR" sz="1300" b="1">
                <a:ea typeface="+mn-lt"/>
                <a:cs typeface="+mn-lt"/>
              </a:rPr>
              <a:t>ms (milisaniye)</a:t>
            </a:r>
            <a:r>
              <a:rPr lang="tr-TR" sz="1300">
                <a:ea typeface="+mn-lt"/>
                <a:cs typeface="+mn-lt"/>
              </a:rPr>
              <a:t> seviyelerine indirilir.</a:t>
            </a:r>
            <a:endParaRPr lang="tr-TR" sz="1300"/>
          </a:p>
          <a:p>
            <a:endParaRPr lang="tr-TR" sz="1300"/>
          </a:p>
        </p:txBody>
      </p:sp>
    </p:spTree>
    <p:extLst>
      <p:ext uri="{BB962C8B-B14F-4D97-AF65-F5344CB8AC3E}">
        <p14:creationId xmlns:p14="http://schemas.microsoft.com/office/powerpoint/2010/main" val="235208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D583159-CD51-899A-B3C5-D6ABC6AA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tr-TR" sz="4800"/>
              <a:t>Teşekkürler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771164D0-53AE-A562-5C13-DE5C5F195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03366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93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A43FFE-00F2-3EBF-06D0-EDC71733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tr-TR" dirty="0">
                <a:ea typeface="+mj-lt"/>
                <a:cs typeface="+mj-lt"/>
              </a:rPr>
              <a:t>Problemin Tanımı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36D38D9-93BF-5222-C785-AC6A21EA5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0504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155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F614060-55A4-C09F-B26D-937D209D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  <a:ea typeface="+mj-lt"/>
                <a:cs typeface="+mj-lt"/>
              </a:rPr>
              <a:t>Literatür Taraması</a:t>
            </a:r>
            <a:endParaRPr lang="tr-TR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2BAC00-4B5C-0750-DB29-82086EFE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400" b="1">
                <a:ea typeface="+mn-lt"/>
                <a:cs typeface="+mn-lt"/>
              </a:rPr>
              <a:t>İncelenen Çalışmalar:</a:t>
            </a:r>
            <a:r>
              <a:rPr lang="tr-TR" sz="2400">
                <a:ea typeface="+mn-lt"/>
                <a:cs typeface="+mn-lt"/>
              </a:rPr>
              <a:t> Ara sunumda güncel makaleler analiz edilmiştir.</a:t>
            </a:r>
            <a:endParaRPr lang="tr-TR" sz="2400"/>
          </a:p>
          <a:p>
            <a:pPr marL="285750" indent="-285750">
              <a:buFont typeface="Arial"/>
              <a:buChar char="•"/>
            </a:pPr>
            <a:r>
              <a:rPr lang="tr-TR" sz="2400" b="1" dirty="0">
                <a:ea typeface="+mn-lt"/>
                <a:cs typeface="+mn-lt"/>
              </a:rPr>
              <a:t>Yöntem Analizi:</a:t>
            </a:r>
            <a:endParaRPr lang="tr-TR" sz="2400" dirty="0"/>
          </a:p>
          <a:p>
            <a:pPr marL="285750" indent="-285750">
              <a:buFont typeface="Arial"/>
              <a:buChar char="•"/>
            </a:pPr>
            <a:r>
              <a:rPr lang="tr-TR" sz="2400">
                <a:ea typeface="+mn-lt"/>
                <a:cs typeface="+mn-lt"/>
              </a:rPr>
              <a:t>Sadece nesne tespiti modelleri değil; </a:t>
            </a:r>
            <a:r>
              <a:rPr lang="tr-TR" sz="2400" b="1" err="1">
                <a:ea typeface="+mn-lt"/>
                <a:cs typeface="+mn-lt"/>
              </a:rPr>
              <a:t>ResNet</a:t>
            </a:r>
            <a:r>
              <a:rPr lang="tr-TR" sz="2400">
                <a:ea typeface="+mn-lt"/>
                <a:cs typeface="+mn-lt"/>
              </a:rPr>
              <a:t> gibi güçlü sınıflandırma mimarilerinin </a:t>
            </a:r>
            <a:r>
              <a:rPr lang="tr-TR" sz="2400" b="1">
                <a:ea typeface="+mn-lt"/>
                <a:cs typeface="+mn-lt"/>
              </a:rPr>
              <a:t>nesne tespiti ile birleştirildiği (hibrit)</a:t>
            </a:r>
            <a:r>
              <a:rPr lang="tr-TR" sz="2400">
                <a:ea typeface="+mn-lt"/>
                <a:cs typeface="+mn-lt"/>
              </a:rPr>
              <a:t> yaklaşımlar da incelenmiştir.</a:t>
            </a:r>
            <a:endParaRPr lang="tr-TR" sz="2400"/>
          </a:p>
          <a:p>
            <a:pPr marL="285750" indent="-285750">
              <a:buFont typeface="Arial"/>
              <a:buChar char="•"/>
            </a:pPr>
            <a:r>
              <a:rPr lang="tr-TR" sz="2400" b="1">
                <a:ea typeface="+mn-lt"/>
                <a:cs typeface="+mn-lt"/>
              </a:rPr>
              <a:t>PCB Özelindeki Zorluk:</a:t>
            </a:r>
            <a:r>
              <a:rPr lang="tr-TR" sz="2400">
                <a:ea typeface="+mn-lt"/>
                <a:cs typeface="+mn-lt"/>
              </a:rPr>
              <a:t> En büyük problemin "Küçük Hedef Tespiti" ve karmaşık arka plan olduğu saptanmıştır.</a:t>
            </a:r>
            <a:endParaRPr lang="tr-TR" sz="2400"/>
          </a:p>
          <a:p>
            <a:pPr marL="285750" indent="-285750">
              <a:buFont typeface="Arial"/>
              <a:buChar char="•"/>
            </a:pPr>
            <a:r>
              <a:rPr lang="tr-TR" sz="2400" b="1">
                <a:ea typeface="+mn-lt"/>
                <a:cs typeface="+mn-lt"/>
              </a:rPr>
              <a:t>Neden YOLOv13:</a:t>
            </a:r>
            <a:r>
              <a:rPr lang="tr-TR" sz="2400">
                <a:ea typeface="+mn-lt"/>
                <a:cs typeface="+mn-lt"/>
              </a:rPr>
              <a:t> Literatürdeki bu hibrit yaklaşımların sunduğu mekanizmaları kendi içinde barındıran, uçtan uca en güncel model olduğu için seçilmiştir.</a:t>
            </a:r>
            <a:endParaRPr lang="tr-TR" sz="2400"/>
          </a:p>
          <a:p>
            <a:pPr marL="0" indent="0">
              <a:buNone/>
            </a:pPr>
            <a:endParaRPr lang="tr-TR" sz="2400"/>
          </a:p>
          <a:p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20670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4DCBE6C-0E19-9D72-BCE0-BC8D2529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Aptos"/>
              </a:rPr>
              <a:t>Veri Seti ve Hata Sınıfları</a:t>
            </a:r>
            <a:endParaRPr lang="tr-TR" sz="5400" dirty="0"/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190716-1351-DDF6-A8D6-F5E731BDD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91636"/>
            <a:ext cx="6713552" cy="46678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tr-TR" sz="1200" b="1"/>
          </a:p>
          <a:p>
            <a:r>
              <a:rPr lang="tr-TR" sz="1200" b="1" dirty="0">
                <a:ea typeface="+mn-lt"/>
                <a:cs typeface="+mn-lt"/>
              </a:rPr>
              <a:t>Veri Kaynağı:</a:t>
            </a:r>
            <a:r>
              <a:rPr lang="tr-TR" sz="1200" dirty="0">
                <a:ea typeface="+mn-lt"/>
                <a:cs typeface="+mn-lt"/>
              </a:rPr>
              <a:t> PCB </a:t>
            </a:r>
            <a:r>
              <a:rPr lang="tr-TR" sz="1200" dirty="0" err="1">
                <a:ea typeface="+mn-lt"/>
                <a:cs typeface="+mn-lt"/>
              </a:rPr>
              <a:t>Defect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Dataset</a:t>
            </a:r>
            <a:r>
              <a:rPr lang="tr-TR" sz="1200" dirty="0">
                <a:ea typeface="+mn-lt"/>
                <a:cs typeface="+mn-lt"/>
              </a:rPr>
              <a:t> </a:t>
            </a:r>
            <a:endParaRPr lang="tr-TR" sz="1200" dirty="0"/>
          </a:p>
          <a:p>
            <a:r>
              <a:rPr lang="tr-TR" sz="1200" b="1" dirty="0">
                <a:ea typeface="+mn-lt"/>
                <a:cs typeface="+mn-lt"/>
              </a:rPr>
              <a:t>Veri Hacmi:</a:t>
            </a:r>
            <a:r>
              <a:rPr lang="tr-TR" sz="1200" dirty="0">
                <a:ea typeface="+mn-lt"/>
                <a:cs typeface="+mn-lt"/>
              </a:rPr>
              <a:t> 10.668 Görüntü.</a:t>
            </a:r>
            <a:endParaRPr lang="tr-TR" sz="1200"/>
          </a:p>
          <a:p>
            <a:r>
              <a:rPr lang="tr-TR" sz="1200" b="1" dirty="0">
                <a:ea typeface="+mn-lt"/>
                <a:cs typeface="+mn-lt"/>
              </a:rPr>
              <a:t>Tespit Edilen 6 Hata Tipi ve Tanımları: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Mouse Bite (Kenar Çentiği):</a:t>
            </a:r>
            <a:r>
              <a:rPr lang="tr-TR" sz="1200" dirty="0">
                <a:ea typeface="+mn-lt"/>
                <a:cs typeface="+mn-lt"/>
              </a:rPr>
              <a:t> PCB kenarında, fare ısırığını andıran küçük fiziksel çentikler.</a:t>
            </a:r>
            <a:endParaRPr lang="tr-TR" sz="1200"/>
          </a:p>
          <a:p>
            <a:pPr lvl="1"/>
            <a:r>
              <a:rPr lang="tr-TR" sz="1200" b="1" dirty="0" err="1">
                <a:ea typeface="+mn-lt"/>
                <a:cs typeface="+mn-lt"/>
              </a:rPr>
              <a:t>Spur</a:t>
            </a:r>
            <a:r>
              <a:rPr lang="tr-TR" sz="1200" b="1" dirty="0">
                <a:ea typeface="+mn-lt"/>
                <a:cs typeface="+mn-lt"/>
              </a:rPr>
              <a:t> (Kıl Çıkıntısı):</a:t>
            </a:r>
            <a:r>
              <a:rPr lang="tr-TR" sz="1200" dirty="0">
                <a:ea typeface="+mn-lt"/>
                <a:cs typeface="+mn-lt"/>
              </a:rPr>
              <a:t> Devre yollarında istenmeyen, kıl inceliğinde bakır uzantıları.</a:t>
            </a:r>
            <a:endParaRPr lang="tr-TR" sz="1200"/>
          </a:p>
          <a:p>
            <a:pPr lvl="1"/>
            <a:r>
              <a:rPr lang="tr-TR" sz="1200" b="1" dirty="0" err="1">
                <a:ea typeface="+mn-lt"/>
                <a:cs typeface="+mn-lt"/>
              </a:rPr>
              <a:t>Missing</a:t>
            </a:r>
            <a:r>
              <a:rPr lang="tr-TR" sz="1200" b="1" dirty="0">
                <a:ea typeface="+mn-lt"/>
                <a:cs typeface="+mn-lt"/>
              </a:rPr>
              <a:t> Hole (Eksik Delik):</a:t>
            </a:r>
            <a:r>
              <a:rPr lang="tr-TR" sz="1200" dirty="0">
                <a:ea typeface="+mn-lt"/>
                <a:cs typeface="+mn-lt"/>
              </a:rPr>
              <a:t> Tasarımda olması gereken delik veya </a:t>
            </a:r>
            <a:r>
              <a:rPr lang="tr-TR" sz="1200" dirty="0" err="1">
                <a:ea typeface="+mn-lt"/>
                <a:cs typeface="+mn-lt"/>
              </a:rPr>
              <a:t>via’ların</a:t>
            </a:r>
            <a:r>
              <a:rPr lang="tr-TR" sz="1200" dirty="0">
                <a:ea typeface="+mn-lt"/>
                <a:cs typeface="+mn-lt"/>
              </a:rPr>
              <a:t> üretimde açılmamış olması.</a:t>
            </a:r>
            <a:endParaRPr lang="tr-TR" sz="1200"/>
          </a:p>
          <a:p>
            <a:pPr lvl="1"/>
            <a:r>
              <a:rPr lang="tr-TR" sz="1200" b="1" dirty="0" err="1">
                <a:ea typeface="+mn-lt"/>
                <a:cs typeface="+mn-lt"/>
              </a:rPr>
              <a:t>Short</a:t>
            </a:r>
            <a:r>
              <a:rPr lang="tr-TR" sz="1200" b="1" dirty="0">
                <a:ea typeface="+mn-lt"/>
                <a:cs typeface="+mn-lt"/>
              </a:rPr>
              <a:t> (Kısa Devre):</a:t>
            </a:r>
            <a:r>
              <a:rPr lang="tr-TR" sz="1200" dirty="0">
                <a:ea typeface="+mn-lt"/>
                <a:cs typeface="+mn-lt"/>
              </a:rPr>
              <a:t> İki farklı bakır hattın kazara birleşerek elektriksel kısa devre oluşturması.</a:t>
            </a:r>
            <a:endParaRPr lang="tr-TR" sz="1200"/>
          </a:p>
          <a:p>
            <a:pPr lvl="1"/>
            <a:r>
              <a:rPr lang="tr-TR" sz="1200" b="1" dirty="0">
                <a:ea typeface="+mn-lt"/>
                <a:cs typeface="+mn-lt"/>
              </a:rPr>
              <a:t>Open </a:t>
            </a:r>
            <a:r>
              <a:rPr lang="tr-TR" sz="1200" b="1" dirty="0" err="1">
                <a:ea typeface="+mn-lt"/>
                <a:cs typeface="+mn-lt"/>
              </a:rPr>
              <a:t>Circuit</a:t>
            </a:r>
            <a:r>
              <a:rPr lang="tr-TR" sz="1200" b="1" dirty="0">
                <a:ea typeface="+mn-lt"/>
                <a:cs typeface="+mn-lt"/>
              </a:rPr>
              <a:t> (Açık Devre):</a:t>
            </a:r>
            <a:r>
              <a:rPr lang="tr-TR" sz="1200" dirty="0">
                <a:ea typeface="+mn-lt"/>
                <a:cs typeface="+mn-lt"/>
              </a:rPr>
              <a:t> Bakır hattın koparak elektriksel bağlantının kesilmesi.</a:t>
            </a:r>
            <a:endParaRPr lang="tr-TR" sz="1200"/>
          </a:p>
          <a:p>
            <a:pPr lvl="1"/>
            <a:r>
              <a:rPr lang="tr-TR" sz="1200" b="1" dirty="0" err="1">
                <a:ea typeface="+mn-lt"/>
                <a:cs typeface="+mn-lt"/>
              </a:rPr>
              <a:t>Spurious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Copper</a:t>
            </a:r>
            <a:r>
              <a:rPr lang="tr-TR" sz="1200" b="1" dirty="0">
                <a:ea typeface="+mn-lt"/>
                <a:cs typeface="+mn-lt"/>
              </a:rPr>
              <a:t> (Hat Dışı Bakır):</a:t>
            </a:r>
            <a:r>
              <a:rPr lang="tr-TR" sz="1200" dirty="0">
                <a:ea typeface="+mn-lt"/>
                <a:cs typeface="+mn-lt"/>
              </a:rPr>
              <a:t> Devre şemasında yeri olmayan, kart üzerindeki gereksiz/artık bakır parçaları.</a:t>
            </a:r>
            <a:endParaRPr lang="tr-TR" sz="1200"/>
          </a:p>
          <a:p>
            <a:r>
              <a:rPr lang="tr-TR" sz="1200" b="1" dirty="0">
                <a:ea typeface="+mn-lt"/>
                <a:cs typeface="+mn-lt"/>
              </a:rPr>
              <a:t>⚠️ Kritik Teknik Kısıt: 600x600 Piksel Çözünürlük</a:t>
            </a:r>
            <a:endParaRPr lang="tr-TR" sz="1200"/>
          </a:p>
          <a:p>
            <a:pPr lvl="1"/>
            <a:r>
              <a:rPr lang="tr-TR" sz="1200" dirty="0">
                <a:ea typeface="+mn-lt"/>
                <a:cs typeface="+mn-lt"/>
              </a:rPr>
              <a:t>Veri setindeki görüntülerin çözünürlüğü düşüktür.</a:t>
            </a:r>
            <a:endParaRPr lang="tr-TR" sz="1200"/>
          </a:p>
          <a:p>
            <a:pPr lvl="1"/>
            <a:r>
              <a:rPr lang="tr-TR" sz="1200" dirty="0">
                <a:ea typeface="+mn-lt"/>
                <a:cs typeface="+mn-lt"/>
              </a:rPr>
              <a:t>Özellikle </a:t>
            </a:r>
            <a:r>
              <a:rPr lang="tr-TR" sz="1200" b="1" dirty="0">
                <a:ea typeface="+mn-lt"/>
                <a:cs typeface="+mn-lt"/>
              </a:rPr>
              <a:t>"</a:t>
            </a:r>
            <a:r>
              <a:rPr lang="tr-TR" sz="1200" b="1" dirty="0" err="1">
                <a:ea typeface="+mn-lt"/>
                <a:cs typeface="+mn-lt"/>
              </a:rPr>
              <a:t>Spur</a:t>
            </a:r>
            <a:r>
              <a:rPr lang="tr-TR" sz="1200" b="1" dirty="0">
                <a:ea typeface="+mn-lt"/>
                <a:cs typeface="+mn-lt"/>
              </a:rPr>
              <a:t>" (Kıl Çıkıntısı)</a:t>
            </a:r>
            <a:r>
              <a:rPr lang="tr-TR" sz="1200" dirty="0">
                <a:ea typeface="+mn-lt"/>
                <a:cs typeface="+mn-lt"/>
              </a:rPr>
              <a:t> gibi hatalar bu çözünürlükte sadece </a:t>
            </a:r>
            <a:r>
              <a:rPr lang="tr-TR" sz="1200" b="1" dirty="0">
                <a:ea typeface="+mn-lt"/>
                <a:cs typeface="+mn-lt"/>
              </a:rPr>
              <a:t>3-4 piksel</a:t>
            </a:r>
            <a:r>
              <a:rPr lang="tr-TR" sz="1200" dirty="0">
                <a:ea typeface="+mn-lt"/>
                <a:cs typeface="+mn-lt"/>
              </a:rPr>
              <a:t> olarak görünmekte, bu da tespiti zorlaştırmaktadır.</a:t>
            </a:r>
            <a:endParaRPr lang="tr-TR" sz="1200"/>
          </a:p>
          <a:p>
            <a:endParaRPr lang="tr-TR" sz="1200"/>
          </a:p>
          <a:p>
            <a:endParaRPr lang="tr-TR" sz="1200"/>
          </a:p>
        </p:txBody>
      </p:sp>
      <p:pic>
        <p:nvPicPr>
          <p:cNvPr id="4" name="Resim 3" descr="elektronik donanım, devre, elektronik mühendisliği, elektronik bileşe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7241A7D-0394-9AD7-8968-CE1C8E7E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7" r="-3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4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B8CC67-C44B-554F-027C-E1C94936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  <a:ea typeface="+mj-lt"/>
                <a:cs typeface="+mj-lt"/>
              </a:rPr>
              <a:t>Derin Öğrenme Yaklaşımları ve Mimari Seçimi</a:t>
            </a:r>
            <a:endParaRPr lang="tr-TR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DB8569-86B3-DD30-697E-4A58428D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tr-TR" sz="1400" b="1" dirty="0"/>
              <a:t>Test Edilen İki Temel Mimari</a:t>
            </a:r>
            <a:endParaRPr lang="tr-TR" sz="1400"/>
          </a:p>
          <a:p>
            <a:r>
              <a:rPr lang="tr-TR" sz="1400" b="1" dirty="0">
                <a:ea typeface="+mn-lt"/>
                <a:cs typeface="+mn-lt"/>
              </a:rPr>
              <a:t>ResNet-50 (Sınıflandırma Odaklı - Hibrit):</a:t>
            </a:r>
            <a:endParaRPr lang="tr-TR" sz="1400"/>
          </a:p>
          <a:p>
            <a:pPr lvl="1"/>
            <a:r>
              <a:rPr lang="tr-TR" sz="1400" b="1" dirty="0">
                <a:latin typeface="Aptos Display"/>
                <a:cs typeface="Times New Roman"/>
              </a:rPr>
              <a:t>ResNet-50</a:t>
            </a:r>
            <a:r>
              <a:rPr lang="tr-TR" sz="1400" dirty="0">
                <a:latin typeface="Aptos Display"/>
                <a:cs typeface="Times New Roman"/>
              </a:rPr>
              <a:t> mimarisi, koordinat tabanlı veri ön işleme ("Dijital Makas") ve transfer öğrenme (Transfer Learning) stratejileriyle özelleştirilmiş bir sınıflandırıcı olarak kullanılmıştır.</a:t>
            </a:r>
            <a:endParaRPr lang="tr-TR" sz="1400" dirty="0">
              <a:latin typeface="Aptos Display"/>
            </a:endParaRPr>
          </a:p>
          <a:p>
            <a:r>
              <a:rPr lang="tr-TR" sz="1400" b="1" dirty="0">
                <a:ea typeface="+mn-lt"/>
                <a:cs typeface="+mn-lt"/>
              </a:rPr>
              <a:t>YOLOv13 (Tespit Odaklı - </a:t>
            </a:r>
            <a:r>
              <a:rPr lang="tr-TR" sz="1400" b="1" dirty="0" err="1">
                <a:ea typeface="+mn-lt"/>
                <a:cs typeface="+mn-lt"/>
              </a:rPr>
              <a:t>One</a:t>
            </a:r>
            <a:r>
              <a:rPr lang="tr-TR" sz="1400" b="1" dirty="0">
                <a:ea typeface="+mn-lt"/>
                <a:cs typeface="+mn-lt"/>
              </a:rPr>
              <a:t> </a:t>
            </a:r>
            <a:r>
              <a:rPr lang="tr-TR" sz="1400" b="1" dirty="0" err="1">
                <a:ea typeface="+mn-lt"/>
                <a:cs typeface="+mn-lt"/>
              </a:rPr>
              <a:t>Stage</a:t>
            </a:r>
            <a:r>
              <a:rPr lang="tr-TR" sz="1400" b="1" dirty="0">
                <a:ea typeface="+mn-lt"/>
                <a:cs typeface="+mn-lt"/>
              </a:rPr>
              <a:t>):</a:t>
            </a:r>
            <a:endParaRPr lang="tr-TR" sz="1400"/>
          </a:p>
          <a:p>
            <a:pPr lvl="1"/>
            <a:r>
              <a:rPr lang="tr-TR" sz="1400" dirty="0">
                <a:ea typeface="+mn-lt"/>
                <a:cs typeface="+mn-lt"/>
              </a:rPr>
              <a:t>Hatanın hem sınıfını hem konumunu </a:t>
            </a:r>
            <a:r>
              <a:rPr lang="tr-TR" sz="1400" b="1" dirty="0">
                <a:ea typeface="+mn-lt"/>
                <a:cs typeface="+mn-lt"/>
              </a:rPr>
              <a:t>tek seferde (</a:t>
            </a:r>
            <a:r>
              <a:rPr lang="tr-TR" sz="1400" b="1" dirty="0" err="1">
                <a:ea typeface="+mn-lt"/>
                <a:cs typeface="+mn-lt"/>
              </a:rPr>
              <a:t>Single-Stage</a:t>
            </a:r>
            <a:r>
              <a:rPr lang="tr-TR" sz="1400" b="1" dirty="0">
                <a:ea typeface="+mn-lt"/>
                <a:cs typeface="+mn-lt"/>
              </a:rPr>
              <a:t>)</a:t>
            </a:r>
            <a:r>
              <a:rPr lang="tr-TR" sz="1400" dirty="0">
                <a:ea typeface="+mn-lt"/>
                <a:cs typeface="+mn-lt"/>
              </a:rPr>
              <a:t> bulmak için kullanıldı.</a:t>
            </a:r>
            <a:endParaRPr lang="tr-TR" sz="1400"/>
          </a:p>
          <a:p>
            <a:pPr lvl="1"/>
            <a:r>
              <a:rPr lang="tr-TR" sz="1400" b="1" dirty="0"/>
              <a:t>2. Kritik Karar: Neden </a:t>
            </a:r>
            <a:r>
              <a:rPr lang="tr-TR" sz="1400" b="1" err="1"/>
              <a:t>ResNet</a:t>
            </a:r>
            <a:r>
              <a:rPr lang="tr-TR" sz="1400" b="1" dirty="0"/>
              <a:t> Tabanlı Dedektör Seçilmedi?</a:t>
            </a:r>
            <a:endParaRPr lang="tr-TR" sz="1400"/>
          </a:p>
          <a:p>
            <a:pPr marL="0" indent="0">
              <a:buNone/>
            </a:pPr>
            <a:r>
              <a:rPr lang="tr-TR" sz="1400" dirty="0">
                <a:ea typeface="+mn-lt"/>
                <a:cs typeface="+mn-lt"/>
              </a:rPr>
              <a:t>ResNet-50, </a:t>
            </a:r>
            <a:r>
              <a:rPr lang="tr-TR" sz="1400" b="1" dirty="0" err="1">
                <a:ea typeface="+mn-lt"/>
                <a:cs typeface="+mn-lt"/>
              </a:rPr>
              <a:t>Faster</a:t>
            </a:r>
            <a:r>
              <a:rPr lang="tr-TR" sz="1400" b="1" dirty="0">
                <a:ea typeface="+mn-lt"/>
                <a:cs typeface="+mn-lt"/>
              </a:rPr>
              <a:t> R-CNN</a:t>
            </a:r>
            <a:r>
              <a:rPr lang="tr-TR" sz="1400" dirty="0">
                <a:ea typeface="+mn-lt"/>
                <a:cs typeface="+mn-lt"/>
              </a:rPr>
              <a:t> gibi yapıların omurgası (</a:t>
            </a:r>
            <a:r>
              <a:rPr lang="tr-TR" sz="1400" dirty="0" err="1">
                <a:ea typeface="+mn-lt"/>
                <a:cs typeface="+mn-lt"/>
              </a:rPr>
              <a:t>backbone</a:t>
            </a:r>
            <a:r>
              <a:rPr lang="tr-TR" sz="1400" dirty="0">
                <a:ea typeface="+mn-lt"/>
                <a:cs typeface="+mn-lt"/>
              </a:rPr>
              <a:t>) olarak kullanılıp bir dedektöre dönüştürülebilirdi.</a:t>
            </a:r>
            <a:endParaRPr lang="tr-TR" sz="1400"/>
          </a:p>
          <a:p>
            <a:pPr lvl="1"/>
            <a:r>
              <a:rPr lang="tr-TR" sz="1400" dirty="0">
                <a:ea typeface="+mn-lt"/>
                <a:cs typeface="+mn-lt"/>
              </a:rPr>
              <a:t>Bu yapılar </a:t>
            </a:r>
            <a:r>
              <a:rPr lang="tr-TR" sz="1400" b="1" dirty="0">
                <a:ea typeface="+mn-lt"/>
                <a:cs typeface="+mn-lt"/>
              </a:rPr>
              <a:t>Çift Aşamalıdır (Two-</a:t>
            </a:r>
            <a:r>
              <a:rPr lang="tr-TR" sz="1400" b="1" dirty="0" err="1">
                <a:ea typeface="+mn-lt"/>
                <a:cs typeface="+mn-lt"/>
              </a:rPr>
              <a:t>Stage</a:t>
            </a:r>
            <a:r>
              <a:rPr lang="tr-TR" sz="1400" b="1" dirty="0">
                <a:ea typeface="+mn-lt"/>
                <a:cs typeface="+mn-lt"/>
              </a:rPr>
              <a:t>):</a:t>
            </a:r>
            <a:r>
              <a:rPr lang="tr-TR" sz="1400" dirty="0">
                <a:ea typeface="+mn-lt"/>
                <a:cs typeface="+mn-lt"/>
              </a:rPr>
              <a:t> Önce RPN ile "burada bir şey olabilir" bölgeleri önerilir, sonra sınıflandırma yapılır.</a:t>
            </a:r>
            <a:endParaRPr lang="tr-TR" sz="1400"/>
          </a:p>
          <a:p>
            <a:pPr lvl="1"/>
            <a:r>
              <a:rPr lang="tr-TR" sz="1400" b="1" dirty="0">
                <a:ea typeface="+mn-lt"/>
                <a:cs typeface="+mn-lt"/>
              </a:rPr>
              <a:t>Dezavantaj:</a:t>
            </a:r>
            <a:r>
              <a:rPr lang="tr-TR" sz="1400" dirty="0">
                <a:ea typeface="+mn-lt"/>
                <a:cs typeface="+mn-lt"/>
              </a:rPr>
              <a:t> RPN katmanı hesaplama maliyetini artırır ve üretim bandı hızına (Real-Time) yetişemez.</a:t>
            </a:r>
            <a:endParaRPr lang="tr-TR" sz="1400"/>
          </a:p>
          <a:p>
            <a:r>
              <a:rPr lang="tr-TR" sz="1400" b="1" dirty="0">
                <a:ea typeface="+mn-lt"/>
                <a:cs typeface="+mn-lt"/>
              </a:rPr>
              <a:t> Seçilen Mimari: YOLOv13</a:t>
            </a:r>
            <a:endParaRPr lang="tr-TR" sz="1400"/>
          </a:p>
          <a:p>
            <a:pPr lvl="1"/>
            <a:r>
              <a:rPr lang="tr-TR" sz="1400" b="1" dirty="0">
                <a:ea typeface="+mn-lt"/>
                <a:cs typeface="+mn-lt"/>
              </a:rPr>
              <a:t>Tek Aşamalı (</a:t>
            </a:r>
            <a:r>
              <a:rPr lang="tr-TR" sz="1400" b="1" dirty="0" err="1">
                <a:ea typeface="+mn-lt"/>
                <a:cs typeface="+mn-lt"/>
              </a:rPr>
              <a:t>One-Stage</a:t>
            </a:r>
            <a:r>
              <a:rPr lang="tr-TR" sz="1400" b="1" dirty="0">
                <a:ea typeface="+mn-lt"/>
                <a:cs typeface="+mn-lt"/>
              </a:rPr>
              <a:t>):</a:t>
            </a:r>
            <a:r>
              <a:rPr lang="tr-TR" sz="1400" dirty="0">
                <a:ea typeface="+mn-lt"/>
                <a:cs typeface="+mn-lt"/>
              </a:rPr>
              <a:t> RPN katmanına ihtiyaç duymaz. Görüntüyü tek seferde tarar.</a:t>
            </a:r>
            <a:endParaRPr lang="tr-TR" sz="1400"/>
          </a:p>
          <a:p>
            <a:pPr lvl="1"/>
            <a:r>
              <a:rPr lang="tr-TR" sz="1400" b="1" dirty="0">
                <a:ea typeface="+mn-lt"/>
                <a:cs typeface="+mn-lt"/>
              </a:rPr>
              <a:t>Sonuç:</a:t>
            </a:r>
            <a:r>
              <a:rPr lang="tr-TR" sz="1400" dirty="0">
                <a:ea typeface="+mn-lt"/>
                <a:cs typeface="+mn-lt"/>
              </a:rPr>
              <a:t> Gerçek zamanlı (Real-Time) çalışma gereksinimini karşılayan en verimli yapı olduğu için tercih edilmiştir.</a:t>
            </a:r>
            <a:endParaRPr lang="tr-TR" sz="1400"/>
          </a:p>
          <a:p>
            <a:endParaRPr lang="tr-TR" sz="1100"/>
          </a:p>
        </p:txBody>
      </p:sp>
    </p:spTree>
    <p:extLst>
      <p:ext uri="{BB962C8B-B14F-4D97-AF65-F5344CB8AC3E}">
        <p14:creationId xmlns:p14="http://schemas.microsoft.com/office/powerpoint/2010/main" val="103699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A2519A9-98E0-C630-E1DB-F87B36CD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tr-TR" sz="4100" dirty="0">
                <a:solidFill>
                  <a:schemeClr val="bg1"/>
                </a:solidFill>
                <a:latin typeface="Aptos"/>
              </a:rPr>
              <a:t> </a:t>
            </a:r>
            <a:r>
              <a:rPr lang="tr-TR" dirty="0">
                <a:solidFill>
                  <a:schemeClr val="bg1"/>
                </a:solidFill>
                <a:latin typeface="Aptos"/>
              </a:rPr>
              <a:t>Senaryo A: 640px 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, diyagram, plan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22282EC-5F8A-D40E-3CD4-F462580E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76" y="703112"/>
            <a:ext cx="5592818" cy="279640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8F4965-804F-0AAB-9CB6-FB6CB792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3643621"/>
            <a:ext cx="5595745" cy="2570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tr-TR" sz="700" b="1"/>
          </a:p>
          <a:p>
            <a:r>
              <a:rPr lang="tr-TR" sz="1200" b="1" dirty="0">
                <a:ea typeface="+mn-lt"/>
                <a:cs typeface="+mn-lt"/>
              </a:rPr>
              <a:t>Referans Modeli (</a:t>
            </a:r>
            <a:r>
              <a:rPr lang="tr-TR" sz="1200" b="1" dirty="0" err="1">
                <a:ea typeface="+mn-lt"/>
                <a:cs typeface="+mn-lt"/>
              </a:rPr>
              <a:t>Baseline</a:t>
            </a:r>
            <a:r>
              <a:rPr lang="tr-TR" sz="1200" b="1" dirty="0">
                <a:ea typeface="+mn-lt"/>
                <a:cs typeface="+mn-lt"/>
              </a:rPr>
              <a:t>) Kurulumu: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Girdi Çözünürlüğü:</a:t>
            </a:r>
            <a:r>
              <a:rPr lang="tr-TR" sz="1200" dirty="0">
                <a:ea typeface="+mn-lt"/>
                <a:cs typeface="+mn-lt"/>
              </a:rPr>
              <a:t> 640x640 Piksel.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Donanım:</a:t>
            </a:r>
            <a:r>
              <a:rPr lang="tr-TR" sz="1200" dirty="0">
                <a:ea typeface="+mn-lt"/>
                <a:cs typeface="+mn-lt"/>
              </a:rPr>
              <a:t> Standart GPU Altyapısı.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Amaç:</a:t>
            </a:r>
            <a:r>
              <a:rPr lang="tr-TR" sz="1200" dirty="0">
                <a:ea typeface="+mn-lt"/>
                <a:cs typeface="+mn-lt"/>
              </a:rPr>
              <a:t> Literatürdeki standart YOLO performansını ölçmek ve kıyaslama için bir referans noktası oluşturmak.</a:t>
            </a:r>
            <a:endParaRPr lang="tr-TR" sz="1200" dirty="0"/>
          </a:p>
          <a:p>
            <a:r>
              <a:rPr lang="tr-TR" sz="1200" b="1" dirty="0">
                <a:ea typeface="+mn-lt"/>
                <a:cs typeface="+mn-lt"/>
              </a:rPr>
              <a:t>Eğitim Protokolü: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Model Mimarisi:</a:t>
            </a:r>
            <a:r>
              <a:rPr lang="tr-TR" sz="1200" dirty="0">
                <a:ea typeface="+mn-lt"/>
                <a:cs typeface="+mn-lt"/>
              </a:rPr>
              <a:t> YOLOv13s (Small).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Veri Akışı:</a:t>
            </a:r>
            <a:r>
              <a:rPr lang="tr-TR" sz="1200" dirty="0">
                <a:ea typeface="+mn-lt"/>
                <a:cs typeface="+mn-lt"/>
              </a:rPr>
              <a:t> Görüntüler standart boyutta işlenerek, modelin genel geçer (</a:t>
            </a:r>
            <a:r>
              <a:rPr lang="tr-TR" sz="1200" dirty="0" err="1">
                <a:ea typeface="+mn-lt"/>
                <a:cs typeface="+mn-lt"/>
              </a:rPr>
              <a:t>generalization</a:t>
            </a:r>
            <a:r>
              <a:rPr lang="tr-TR" sz="1200" dirty="0">
                <a:ea typeface="+mn-lt"/>
                <a:cs typeface="+mn-lt"/>
              </a:rPr>
              <a:t>) başarısı test edilmiştir.</a:t>
            </a:r>
            <a:endParaRPr lang="tr-TR" sz="1200" dirty="0"/>
          </a:p>
          <a:p>
            <a:pPr lvl="1"/>
            <a:r>
              <a:rPr lang="tr-TR" sz="1200" b="1" dirty="0">
                <a:ea typeface="+mn-lt"/>
                <a:cs typeface="+mn-lt"/>
              </a:rPr>
              <a:t>Beklenti:</a:t>
            </a:r>
            <a:r>
              <a:rPr lang="tr-TR" sz="1200" dirty="0">
                <a:ea typeface="+mn-lt"/>
                <a:cs typeface="+mn-lt"/>
              </a:rPr>
              <a:t> Hızlı eğitim süresi ve kararlı (</a:t>
            </a:r>
            <a:r>
              <a:rPr lang="tr-TR" sz="1200" err="1">
                <a:ea typeface="+mn-lt"/>
                <a:cs typeface="+mn-lt"/>
              </a:rPr>
              <a:t>stable</a:t>
            </a:r>
            <a:r>
              <a:rPr lang="tr-TR" sz="1200" dirty="0">
                <a:ea typeface="+mn-lt"/>
                <a:cs typeface="+mn-lt"/>
              </a:rPr>
              <a:t>) bir öğrenme eğrisi.</a:t>
            </a:r>
            <a:endParaRPr lang="tr-TR" sz="1200" dirty="0"/>
          </a:p>
          <a:p>
            <a:endParaRPr lang="tr-TR" sz="700"/>
          </a:p>
        </p:txBody>
      </p:sp>
    </p:spTree>
    <p:extLst>
      <p:ext uri="{BB962C8B-B14F-4D97-AF65-F5344CB8AC3E}">
        <p14:creationId xmlns:p14="http://schemas.microsoft.com/office/powerpoint/2010/main" val="232429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9C611EE-D888-6E00-E618-9E5B594C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tr-TR" sz="4000">
                <a:solidFill>
                  <a:srgbClr val="FFFFFF"/>
                </a:solidFill>
                <a:latin typeface="Aptos"/>
              </a:rPr>
              <a:t> Senaryo A: Devam</a:t>
            </a:r>
            <a:endParaRPr lang="tr-TR" sz="4000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B72E94-AC36-B4F6-654A-DF5DF6CF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tr-TR" sz="1300"/>
          </a:p>
          <a:p>
            <a:pPr marL="0" indent="0">
              <a:buNone/>
            </a:pPr>
            <a:endParaRPr lang="tr-TR" sz="1300" b="1"/>
          </a:p>
          <a:p>
            <a:pPr lvl="1"/>
            <a:r>
              <a:rPr lang="tr-TR" sz="1300" b="1" dirty="0">
                <a:ea typeface="+mn-lt"/>
                <a:cs typeface="+mn-lt"/>
              </a:rPr>
              <a:t>Girdi Çözünürlüğü:</a:t>
            </a:r>
            <a:r>
              <a:rPr lang="tr-TR" sz="1300" dirty="0">
                <a:ea typeface="+mn-lt"/>
                <a:cs typeface="+mn-lt"/>
              </a:rPr>
              <a:t> 640x640 Piksel.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Donanım:</a:t>
            </a:r>
            <a:r>
              <a:rPr lang="tr-TR" sz="1300" dirty="0">
                <a:ea typeface="+mn-lt"/>
                <a:cs typeface="+mn-lt"/>
              </a:rPr>
              <a:t> NVIDIA A100 (80GB) - </a:t>
            </a:r>
            <a:r>
              <a:rPr lang="tr-TR" sz="1300" i="1" dirty="0">
                <a:ea typeface="+mn-lt"/>
                <a:cs typeface="+mn-lt"/>
              </a:rPr>
              <a:t>Maksimum Performans Testi</a:t>
            </a:r>
            <a:r>
              <a:rPr lang="tr-TR" sz="1300" dirty="0">
                <a:ea typeface="+mn-lt"/>
                <a:cs typeface="+mn-lt"/>
              </a:rPr>
              <a:t>.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Amaç:</a:t>
            </a:r>
            <a:r>
              <a:rPr lang="tr-TR" sz="1300" dirty="0">
                <a:ea typeface="+mn-lt"/>
                <a:cs typeface="+mn-lt"/>
              </a:rPr>
              <a:t> Standart çözünürlüğün sınırlarını zorlayarak en hızlı eğitim süresine ulaşmak.</a:t>
            </a:r>
            <a:endParaRPr lang="tr-TR" sz="1300" dirty="0"/>
          </a:p>
          <a:p>
            <a:r>
              <a:rPr lang="tr-TR" sz="1300" b="1" dirty="0"/>
              <a:t>Eğitim Metrikleri ve Kaynak Tüketimi:</a:t>
            </a:r>
            <a:endParaRPr lang="tr-TR" sz="1300" dirty="0"/>
          </a:p>
          <a:p>
            <a:pPr lvl="1"/>
            <a:r>
              <a:rPr lang="tr-TR" sz="1300" b="1" dirty="0" err="1">
                <a:ea typeface="+mn-lt"/>
                <a:cs typeface="+mn-lt"/>
              </a:rPr>
              <a:t>Batch</a:t>
            </a:r>
            <a:r>
              <a:rPr lang="tr-TR" sz="1300" b="1" dirty="0">
                <a:ea typeface="+mn-lt"/>
                <a:cs typeface="+mn-lt"/>
              </a:rPr>
              <a:t> Size: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109</a:t>
            </a:r>
            <a:r>
              <a:rPr lang="tr-TR" sz="1300" dirty="0">
                <a:ea typeface="+mn-lt"/>
                <a:cs typeface="+mn-lt"/>
              </a:rPr>
              <a:t> (</a:t>
            </a:r>
            <a:r>
              <a:rPr lang="tr-TR" sz="1300" dirty="0" err="1">
                <a:ea typeface="+mn-lt"/>
                <a:cs typeface="+mn-lt"/>
              </a:rPr>
              <a:t>AutoBatch</a:t>
            </a:r>
            <a:r>
              <a:rPr lang="tr-TR" sz="1300" dirty="0">
                <a:ea typeface="+mn-lt"/>
                <a:cs typeface="+mn-lt"/>
              </a:rPr>
              <a:t> ile A100 optimize edildi).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Eğitim Süresi: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1.07 Saat</a:t>
            </a:r>
            <a:r>
              <a:rPr lang="tr-TR" sz="1300" dirty="0">
                <a:ea typeface="+mn-lt"/>
                <a:cs typeface="+mn-lt"/>
              </a:rPr>
              <a:t> (50 </a:t>
            </a:r>
            <a:r>
              <a:rPr lang="tr-TR" sz="1300" dirty="0" err="1">
                <a:ea typeface="+mn-lt"/>
                <a:cs typeface="+mn-lt"/>
              </a:rPr>
              <a:t>Epoch</a:t>
            </a:r>
            <a:r>
              <a:rPr lang="tr-TR" sz="1300" dirty="0">
                <a:ea typeface="+mn-lt"/>
                <a:cs typeface="+mn-lt"/>
              </a:rPr>
              <a:t> için rekor süre).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VRAM Kullanımı: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~54.4 GB</a:t>
            </a:r>
            <a:r>
              <a:rPr lang="tr-TR" sz="1300" dirty="0">
                <a:ea typeface="+mn-lt"/>
                <a:cs typeface="+mn-lt"/>
              </a:rPr>
              <a:t> </a:t>
            </a:r>
            <a:endParaRPr lang="tr-TR" sz="1300" dirty="0"/>
          </a:p>
          <a:p>
            <a:r>
              <a:rPr lang="tr-TR" sz="1300" b="1" dirty="0">
                <a:ea typeface="+mn-lt"/>
                <a:cs typeface="+mn-lt"/>
              </a:rPr>
              <a:t>Performans Sonuçları (Best Model):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Precision (Kesinlik):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0.969</a:t>
            </a:r>
            <a:r>
              <a:rPr lang="tr-TR" sz="1300" dirty="0">
                <a:ea typeface="+mn-lt"/>
                <a:cs typeface="+mn-lt"/>
              </a:rPr>
              <a:t> (Model hatayı gördüğünde %97 emin).</a:t>
            </a:r>
            <a:endParaRPr lang="tr-TR" sz="1300" dirty="0"/>
          </a:p>
          <a:p>
            <a:pPr lvl="1"/>
            <a:r>
              <a:rPr lang="tr-TR" sz="1300" b="1" dirty="0" err="1">
                <a:ea typeface="+mn-lt"/>
                <a:cs typeface="+mn-lt"/>
              </a:rPr>
              <a:t>Recall</a:t>
            </a:r>
            <a:r>
              <a:rPr lang="tr-TR" sz="1300" b="1" dirty="0">
                <a:ea typeface="+mn-lt"/>
                <a:cs typeface="+mn-lt"/>
              </a:rPr>
              <a:t> (Yakalama):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0.46</a:t>
            </a:r>
            <a:r>
              <a:rPr lang="tr-TR" sz="1300" dirty="0">
                <a:ea typeface="+mn-lt"/>
                <a:cs typeface="+mn-lt"/>
              </a:rPr>
              <a:t> (Küçük hataları yakalamakta zorlanıyor).</a:t>
            </a:r>
            <a:endParaRPr lang="tr-TR" sz="1300" dirty="0"/>
          </a:p>
          <a:p>
            <a:pPr lvl="1"/>
            <a:r>
              <a:rPr lang="tr-TR" sz="1300" b="1" dirty="0">
                <a:ea typeface="+mn-lt"/>
                <a:cs typeface="+mn-lt"/>
              </a:rPr>
              <a:t>mAP@50:</a:t>
            </a:r>
            <a:r>
              <a:rPr lang="tr-TR" sz="1300" dirty="0">
                <a:ea typeface="+mn-lt"/>
                <a:cs typeface="+mn-lt"/>
              </a:rPr>
              <a:t> </a:t>
            </a:r>
            <a:r>
              <a:rPr lang="tr-TR" sz="1300" b="1" dirty="0">
                <a:ea typeface="+mn-lt"/>
                <a:cs typeface="+mn-lt"/>
              </a:rPr>
              <a:t>0.501</a:t>
            </a:r>
            <a:r>
              <a:rPr lang="tr-TR" sz="1300" dirty="0">
                <a:ea typeface="+mn-lt"/>
                <a:cs typeface="+mn-lt"/>
              </a:rPr>
              <a:t> (Genel başarım stabil).</a:t>
            </a:r>
            <a:endParaRPr lang="tr-TR" sz="1300" dirty="0"/>
          </a:p>
          <a:p>
            <a:pPr lvl="1"/>
            <a:r>
              <a:rPr lang="tr-TR" sz="1300" b="1" dirty="0" err="1">
                <a:ea typeface="+mn-lt"/>
                <a:cs typeface="+mn-lt"/>
              </a:rPr>
              <a:t>Spur</a:t>
            </a:r>
            <a:r>
              <a:rPr lang="tr-TR" sz="1300" b="1" dirty="0">
                <a:ea typeface="+mn-lt"/>
                <a:cs typeface="+mn-lt"/>
              </a:rPr>
              <a:t> (Kılcal Hata) Başarısı:</a:t>
            </a:r>
            <a:r>
              <a:rPr lang="tr-TR" sz="1300" dirty="0">
                <a:ea typeface="+mn-lt"/>
                <a:cs typeface="+mn-lt"/>
              </a:rPr>
              <a:t> 0.43 </a:t>
            </a:r>
            <a:r>
              <a:rPr lang="tr-TR" sz="1300" dirty="0" err="1">
                <a:ea typeface="+mn-lt"/>
                <a:cs typeface="+mn-lt"/>
              </a:rPr>
              <a:t>mAP</a:t>
            </a:r>
            <a:r>
              <a:rPr lang="tr-TR" sz="1300" dirty="0">
                <a:ea typeface="+mn-lt"/>
                <a:cs typeface="+mn-lt"/>
              </a:rPr>
              <a:t> (En zorlanan sınıf).</a:t>
            </a:r>
            <a:endParaRPr lang="tr-TR" sz="1300" dirty="0"/>
          </a:p>
          <a:p>
            <a:endParaRPr lang="tr-TR" sz="1300"/>
          </a:p>
        </p:txBody>
      </p:sp>
    </p:spTree>
    <p:extLst>
      <p:ext uri="{BB962C8B-B14F-4D97-AF65-F5344CB8AC3E}">
        <p14:creationId xmlns:p14="http://schemas.microsoft.com/office/powerpoint/2010/main" val="9887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E13A43-085B-DCBC-4EC2-88C38E6B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85990"/>
            <a:ext cx="3064380" cy="5528541"/>
          </a:xfrm>
        </p:spPr>
        <p:txBody>
          <a:bodyPr anchor="t">
            <a:normAutofit/>
          </a:bodyPr>
          <a:lstStyle/>
          <a:p>
            <a:r>
              <a:rPr lang="tr-TR" sz="48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tr-TR" dirty="0">
                <a:solidFill>
                  <a:schemeClr val="bg1"/>
                </a:solidFill>
                <a:ea typeface="+mj-lt"/>
                <a:cs typeface="+mj-lt"/>
              </a:rPr>
              <a:t>Senaryo B: 960px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, diyagram, plan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958A239-71F0-D6E6-9EE6-2E085F70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76" y="703112"/>
            <a:ext cx="5592818" cy="279640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AD6692-9030-2195-38C8-6F5DD2AC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3643621"/>
            <a:ext cx="5595745" cy="29470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/>
            <a:r>
              <a:rPr lang="tr-TR" sz="1200" b="1" dirty="0">
                <a:ea typeface="+mn-lt"/>
                <a:cs typeface="+mn-lt"/>
              </a:rPr>
              <a:t>Yüksek Çözünürlük Hipotezi (High-</a:t>
            </a:r>
            <a:r>
              <a:rPr lang="tr-TR" sz="1200" b="1" dirty="0" err="1">
                <a:ea typeface="+mn-lt"/>
                <a:cs typeface="+mn-lt"/>
              </a:rPr>
              <a:t>Res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Hypothesis</a:t>
            </a:r>
            <a:r>
              <a:rPr lang="tr-TR" sz="1200" b="1" dirty="0">
                <a:ea typeface="+mn-lt"/>
                <a:cs typeface="+mn-lt"/>
              </a:rPr>
              <a:t>):</a:t>
            </a:r>
            <a:endParaRPr lang="tr-TR" sz="1200" b="1" dirty="0"/>
          </a:p>
          <a:p>
            <a:r>
              <a:rPr lang="tr-TR" sz="1200" b="1">
                <a:ea typeface="+mn-lt"/>
                <a:cs typeface="+mn-lt"/>
              </a:rPr>
              <a:t>Kurulum:</a:t>
            </a:r>
            <a:r>
              <a:rPr lang="tr-TR" sz="1200">
                <a:ea typeface="+mn-lt"/>
                <a:cs typeface="+mn-lt"/>
              </a:rPr>
              <a:t> 960x960 Piksel (</a:t>
            </a:r>
            <a:r>
              <a:rPr lang="tr-TR" sz="1200" err="1">
                <a:ea typeface="+mn-lt"/>
                <a:cs typeface="+mn-lt"/>
              </a:rPr>
              <a:t>Upscaling</a:t>
            </a:r>
            <a:r>
              <a:rPr lang="tr-TR" sz="1200">
                <a:ea typeface="+mn-lt"/>
                <a:cs typeface="+mn-lt"/>
              </a:rPr>
              <a:t>) ve NVIDIA A100 (80GB VRAM).</a:t>
            </a:r>
            <a:endParaRPr lang="tr-TR"/>
          </a:p>
          <a:p>
            <a:r>
              <a:rPr lang="tr-TR" sz="1200" b="1" dirty="0">
                <a:ea typeface="+mn-lt"/>
                <a:cs typeface="+mn-lt"/>
              </a:rPr>
              <a:t>Teorik Hedef:</a:t>
            </a:r>
            <a:r>
              <a:rPr lang="tr-TR" sz="1200" dirty="0">
                <a:ea typeface="+mn-lt"/>
                <a:cs typeface="+mn-lt"/>
              </a:rPr>
              <a:t> Piksel yoğunluğunu artırarak, 640px'de görülmesi zor olan mikroskobik hataların </a:t>
            </a:r>
            <a:r>
              <a:rPr lang="tr-TR" sz="1200" b="1" dirty="0" err="1">
                <a:ea typeface="+mn-lt"/>
                <a:cs typeface="+mn-lt"/>
              </a:rPr>
              <a:t>Recall</a:t>
            </a:r>
            <a:r>
              <a:rPr lang="tr-TR" sz="1200" b="1" dirty="0">
                <a:ea typeface="+mn-lt"/>
                <a:cs typeface="+mn-lt"/>
              </a:rPr>
              <a:t> (Yakalama)</a:t>
            </a:r>
            <a:r>
              <a:rPr lang="tr-TR" sz="1200" dirty="0">
                <a:ea typeface="+mn-lt"/>
                <a:cs typeface="+mn-lt"/>
              </a:rPr>
              <a:t> oranını artırmak.</a:t>
            </a:r>
            <a:endParaRPr lang="tr-TR" dirty="0"/>
          </a:p>
          <a:p>
            <a:r>
              <a:rPr lang="tr-TR" sz="1200" b="1" dirty="0">
                <a:ea typeface="+mn-lt"/>
                <a:cs typeface="+mn-lt"/>
              </a:rPr>
              <a:t>Beklenti:</a:t>
            </a:r>
            <a:r>
              <a:rPr lang="tr-TR" sz="1200" dirty="0">
                <a:ea typeface="+mn-lt"/>
                <a:cs typeface="+mn-lt"/>
              </a:rPr>
              <a:t> Mozaiğin kapatılmasıyla küçük nesne başarısının artması.</a:t>
            </a:r>
            <a:endParaRPr lang="tr-TR" dirty="0"/>
          </a:p>
          <a:p>
            <a:r>
              <a:rPr lang="tr-TR" sz="1200" b="1" dirty="0">
                <a:ea typeface="+mn-lt"/>
                <a:cs typeface="+mn-lt"/>
              </a:rPr>
              <a:t>⚠️ Deneysel Gözlem (</a:t>
            </a:r>
            <a:r>
              <a:rPr lang="tr-TR" sz="1200" b="1" dirty="0" err="1">
                <a:ea typeface="+mn-lt"/>
                <a:cs typeface="+mn-lt"/>
              </a:rPr>
              <a:t>Reality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Check</a:t>
            </a:r>
            <a:r>
              <a:rPr lang="tr-TR" sz="1200" b="1" dirty="0">
                <a:ea typeface="+mn-lt"/>
                <a:cs typeface="+mn-lt"/>
              </a:rPr>
              <a:t>):</a:t>
            </a:r>
            <a:endParaRPr lang="tr-TR" dirty="0"/>
          </a:p>
          <a:p>
            <a:r>
              <a:rPr lang="tr-TR" sz="1200" dirty="0">
                <a:ea typeface="+mn-lt"/>
                <a:cs typeface="+mn-lt"/>
              </a:rPr>
              <a:t>Mozaik kapatıldığında (40. </a:t>
            </a:r>
            <a:r>
              <a:rPr lang="tr-TR" sz="1200" dirty="0" err="1">
                <a:ea typeface="+mn-lt"/>
                <a:cs typeface="+mn-lt"/>
              </a:rPr>
              <a:t>Epoch</a:t>
            </a:r>
            <a:r>
              <a:rPr lang="tr-TR" sz="1200" dirty="0">
                <a:ea typeface="+mn-lt"/>
                <a:cs typeface="+mn-lt"/>
              </a:rPr>
              <a:t>), modelin kararlılığının bozulduğu ve </a:t>
            </a:r>
            <a:r>
              <a:rPr lang="tr-TR" sz="1200" dirty="0" err="1">
                <a:ea typeface="+mn-lt"/>
                <a:cs typeface="+mn-lt"/>
              </a:rPr>
              <a:t>Loss</a:t>
            </a:r>
            <a:r>
              <a:rPr lang="tr-TR" sz="1200" dirty="0">
                <a:ea typeface="+mn-lt"/>
                <a:cs typeface="+mn-lt"/>
              </a:rPr>
              <a:t> değerlerinde </a:t>
            </a:r>
            <a:r>
              <a:rPr lang="tr-TR" sz="1200" b="1" dirty="0">
                <a:ea typeface="+mn-lt"/>
                <a:cs typeface="+mn-lt"/>
              </a:rPr>
              <a:t>ani sıçramalar (</a:t>
            </a:r>
            <a:r>
              <a:rPr lang="tr-TR" sz="1200" b="1" dirty="0" err="1">
                <a:ea typeface="+mn-lt"/>
                <a:cs typeface="+mn-lt"/>
              </a:rPr>
              <a:t>Spike</a:t>
            </a:r>
            <a:r>
              <a:rPr lang="tr-TR" sz="1200" b="1" dirty="0">
                <a:ea typeface="+mn-lt"/>
                <a:cs typeface="+mn-lt"/>
              </a:rPr>
              <a:t>)</a:t>
            </a:r>
            <a:r>
              <a:rPr lang="tr-TR" sz="1200" dirty="0">
                <a:ea typeface="+mn-lt"/>
                <a:cs typeface="+mn-lt"/>
              </a:rPr>
              <a:t> oluştuğu gözlemlenmiştir.</a:t>
            </a:r>
            <a:endParaRPr lang="tr-TR" dirty="0"/>
          </a:p>
          <a:p>
            <a:r>
              <a:rPr lang="tr-TR" sz="1200" b="1" dirty="0">
                <a:ea typeface="+mn-lt"/>
                <a:cs typeface="+mn-lt"/>
              </a:rPr>
              <a:t>Ön Bulgular:</a:t>
            </a:r>
            <a:r>
              <a:rPr lang="tr-TR" sz="1200" dirty="0">
                <a:ea typeface="+mn-lt"/>
                <a:cs typeface="+mn-lt"/>
              </a:rPr>
              <a:t> Yüksek donanım gücüne ve özel stratejiye rağmen, bu karmaşıklığın performansa beklenen katkıyı sağlamadığı ("</a:t>
            </a:r>
            <a:r>
              <a:rPr lang="tr-TR" sz="1200" dirty="0" err="1">
                <a:ea typeface="+mn-lt"/>
                <a:cs typeface="+mn-lt"/>
              </a:rPr>
              <a:t>Diminishing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Returns</a:t>
            </a:r>
            <a:r>
              <a:rPr lang="tr-TR" sz="1200" dirty="0">
                <a:ea typeface="+mn-lt"/>
                <a:cs typeface="+mn-lt"/>
              </a:rPr>
              <a:t>") fark edilmiştir.</a:t>
            </a:r>
            <a:endParaRPr lang="tr-TR" dirty="0"/>
          </a:p>
          <a:p>
            <a:pPr marL="0" indent="0"/>
            <a:endParaRPr lang="tr-TR" sz="1200" b="1" dirty="0"/>
          </a:p>
          <a:p>
            <a:endParaRPr lang="tr-TR" sz="700"/>
          </a:p>
        </p:txBody>
      </p:sp>
    </p:spTree>
    <p:extLst>
      <p:ext uri="{BB962C8B-B14F-4D97-AF65-F5344CB8AC3E}">
        <p14:creationId xmlns:p14="http://schemas.microsoft.com/office/powerpoint/2010/main" val="86182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956326C-EF3E-BBBA-E1A7-596F90E8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tr-TR" sz="4000">
                <a:solidFill>
                  <a:srgbClr val="FFFFFF"/>
                </a:solidFill>
              </a:rPr>
              <a:t>Senaryo B: Devam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945CF-23DA-A83B-7AF0-461858D0A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tr-TR" sz="1400" b="1"/>
          </a:p>
          <a:p>
            <a:r>
              <a:rPr lang="tr-TR" sz="1400" b="1" dirty="0">
                <a:ea typeface="+mn-lt"/>
                <a:cs typeface="+mn-lt"/>
              </a:rPr>
              <a:t>Yüksek Çözünürlük (High-</a:t>
            </a:r>
            <a:r>
              <a:rPr lang="tr-TR" sz="1400" b="1" dirty="0" err="1">
                <a:ea typeface="+mn-lt"/>
                <a:cs typeface="+mn-lt"/>
              </a:rPr>
              <a:t>Res</a:t>
            </a:r>
            <a:r>
              <a:rPr lang="tr-TR" sz="1400" b="1" dirty="0">
                <a:ea typeface="+mn-lt"/>
                <a:cs typeface="+mn-lt"/>
              </a:rPr>
              <a:t>) Kurulumu: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Girdi Çözünürlüğü:</a:t>
            </a:r>
            <a:r>
              <a:rPr lang="tr-TR" sz="1400" dirty="0">
                <a:ea typeface="+mn-lt"/>
                <a:cs typeface="+mn-lt"/>
              </a:rPr>
              <a:t> 960x960 Piksel (</a:t>
            </a:r>
            <a:r>
              <a:rPr lang="tr-TR" sz="1400" dirty="0" err="1">
                <a:ea typeface="+mn-lt"/>
                <a:cs typeface="+mn-lt"/>
              </a:rPr>
              <a:t>Upscaling</a:t>
            </a:r>
            <a:r>
              <a:rPr lang="tr-TR" sz="1400" dirty="0">
                <a:ea typeface="+mn-lt"/>
                <a:cs typeface="+mn-lt"/>
              </a:rPr>
              <a:t>).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Donanım:</a:t>
            </a:r>
            <a:r>
              <a:rPr lang="tr-TR" sz="1400" dirty="0">
                <a:ea typeface="+mn-lt"/>
                <a:cs typeface="+mn-lt"/>
              </a:rPr>
              <a:t> NVIDIA A100 (80GB VRAM).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Amaç:</a:t>
            </a:r>
            <a:r>
              <a:rPr lang="tr-TR" sz="1400" dirty="0">
                <a:ea typeface="+mn-lt"/>
                <a:cs typeface="+mn-lt"/>
              </a:rPr>
              <a:t> Çözünürlüğü artırarak </a:t>
            </a:r>
            <a:r>
              <a:rPr lang="tr-TR" sz="1400" dirty="0" err="1">
                <a:ea typeface="+mn-lt"/>
                <a:cs typeface="+mn-lt"/>
              </a:rPr>
              <a:t>Recall</a:t>
            </a:r>
            <a:r>
              <a:rPr lang="tr-TR" sz="1400" dirty="0">
                <a:ea typeface="+mn-lt"/>
                <a:cs typeface="+mn-lt"/>
              </a:rPr>
              <a:t> (Yakalama) başarısını yükseltmek.</a:t>
            </a:r>
            <a:endParaRPr lang="tr-TR" sz="1400" dirty="0"/>
          </a:p>
          <a:p>
            <a:r>
              <a:rPr lang="tr-TR" sz="1400" b="1" dirty="0">
                <a:ea typeface="+mn-lt"/>
                <a:cs typeface="+mn-lt"/>
              </a:rPr>
              <a:t>Gerçekleşen Eğitim Metrikleri (A100 Log Verileri):</a:t>
            </a:r>
            <a:endParaRPr lang="tr-TR" sz="1400" dirty="0"/>
          </a:p>
          <a:p>
            <a:pPr lvl="1"/>
            <a:r>
              <a:rPr lang="tr-TR" sz="1400" b="1" dirty="0" err="1">
                <a:ea typeface="+mn-lt"/>
                <a:cs typeface="+mn-lt"/>
              </a:rPr>
              <a:t>Batch</a:t>
            </a:r>
            <a:r>
              <a:rPr lang="tr-TR" sz="1400" b="1" dirty="0">
                <a:ea typeface="+mn-lt"/>
                <a:cs typeface="+mn-lt"/>
              </a:rPr>
              <a:t> Size: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b="1" dirty="0">
                <a:ea typeface="+mn-lt"/>
                <a:cs typeface="+mn-lt"/>
              </a:rPr>
              <a:t>38</a:t>
            </a:r>
            <a:r>
              <a:rPr lang="tr-TR" sz="1400" dirty="0">
                <a:ea typeface="+mn-lt"/>
                <a:cs typeface="+mn-lt"/>
              </a:rPr>
              <a:t> (Görüntü büyüdüğü için VRAM darboğazı oluştu ve </a:t>
            </a:r>
            <a:r>
              <a:rPr lang="tr-TR" sz="1400" dirty="0" err="1">
                <a:ea typeface="+mn-lt"/>
                <a:cs typeface="+mn-lt"/>
              </a:rPr>
              <a:t>Batch</a:t>
            </a:r>
            <a:r>
              <a:rPr lang="tr-TR" sz="1400" dirty="0">
                <a:ea typeface="+mn-lt"/>
                <a:cs typeface="+mn-lt"/>
              </a:rPr>
              <a:t> Size 109'dan 38'e düştü).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Eğitim Süresi: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b="1" dirty="0">
                <a:ea typeface="+mn-lt"/>
                <a:cs typeface="+mn-lt"/>
              </a:rPr>
              <a:t>2.97 Saat</a:t>
            </a:r>
            <a:r>
              <a:rPr lang="tr-TR" sz="1400" dirty="0">
                <a:ea typeface="+mn-lt"/>
                <a:cs typeface="+mn-lt"/>
              </a:rPr>
              <a:t> (640px modeline göre </a:t>
            </a:r>
            <a:r>
              <a:rPr lang="tr-TR" sz="1400" b="1" dirty="0">
                <a:ea typeface="+mn-lt"/>
                <a:cs typeface="+mn-lt"/>
              </a:rPr>
              <a:t>~3 kat daha yavaş</a:t>
            </a:r>
            <a:r>
              <a:rPr lang="tr-TR" sz="1400" dirty="0">
                <a:ea typeface="+mn-lt"/>
                <a:cs typeface="+mn-lt"/>
              </a:rPr>
              <a:t>).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VRAM Kullanımı: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b="1" dirty="0">
                <a:ea typeface="+mn-lt"/>
                <a:cs typeface="+mn-lt"/>
              </a:rPr>
              <a:t>~56 GB</a:t>
            </a:r>
            <a:r>
              <a:rPr lang="tr-TR" sz="1400" dirty="0">
                <a:ea typeface="+mn-lt"/>
                <a:cs typeface="+mn-lt"/>
              </a:rPr>
              <a:t> .</a:t>
            </a:r>
            <a:endParaRPr lang="tr-TR" sz="1400" dirty="0"/>
          </a:p>
          <a:p>
            <a:r>
              <a:rPr lang="tr-TR" sz="1400" b="1" dirty="0">
                <a:ea typeface="+mn-lt"/>
                <a:cs typeface="+mn-lt"/>
              </a:rPr>
              <a:t>Mozaik Stratejisi ve Sonuçlar: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Strateji:</a:t>
            </a:r>
            <a:r>
              <a:rPr lang="tr-TR" sz="1400" dirty="0">
                <a:ea typeface="+mn-lt"/>
                <a:cs typeface="+mn-lt"/>
              </a:rPr>
              <a:t> Son 10 </a:t>
            </a:r>
            <a:r>
              <a:rPr lang="tr-TR" sz="1400" dirty="0" err="1">
                <a:ea typeface="+mn-lt"/>
                <a:cs typeface="+mn-lt"/>
              </a:rPr>
              <a:t>Epoch'ta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latin typeface="Consolas"/>
              </a:rPr>
              <a:t>close_mosaic</a:t>
            </a:r>
            <a:r>
              <a:rPr lang="tr-TR" sz="1400" dirty="0">
                <a:latin typeface="Consolas"/>
              </a:rPr>
              <a:t>=10</a:t>
            </a:r>
            <a:r>
              <a:rPr lang="tr-TR" sz="1400" dirty="0">
                <a:ea typeface="+mn-lt"/>
                <a:cs typeface="+mn-lt"/>
              </a:rPr>
              <a:t> ile mozaik kapatıldı.</a:t>
            </a:r>
            <a:endParaRPr lang="tr-TR" sz="1400" dirty="0"/>
          </a:p>
          <a:p>
            <a:pPr lvl="1"/>
            <a:r>
              <a:rPr lang="tr-TR" sz="1400" b="1" dirty="0">
                <a:ea typeface="+mn-lt"/>
                <a:cs typeface="+mn-lt"/>
              </a:rPr>
              <a:t>Sonuç (Best Model):</a:t>
            </a:r>
            <a:endParaRPr lang="tr-TR" sz="1400" dirty="0"/>
          </a:p>
          <a:p>
            <a:pPr lvl="2"/>
            <a:r>
              <a:rPr lang="tr-TR" sz="1400" b="1" dirty="0">
                <a:ea typeface="+mn-lt"/>
                <a:cs typeface="+mn-lt"/>
              </a:rPr>
              <a:t>Precision:</a:t>
            </a:r>
            <a:r>
              <a:rPr lang="tr-TR" sz="1400" dirty="0">
                <a:ea typeface="+mn-lt"/>
                <a:cs typeface="+mn-lt"/>
              </a:rPr>
              <a:t> 0.966 (640px ile benzer).</a:t>
            </a:r>
            <a:endParaRPr lang="tr-TR" sz="1400" dirty="0"/>
          </a:p>
          <a:p>
            <a:pPr lvl="2"/>
            <a:r>
              <a:rPr lang="tr-TR" sz="1400" b="1" dirty="0" err="1">
                <a:ea typeface="+mn-lt"/>
                <a:cs typeface="+mn-lt"/>
              </a:rPr>
              <a:t>Recall</a:t>
            </a:r>
            <a:r>
              <a:rPr lang="tr-TR" sz="1400" b="1" dirty="0">
                <a:ea typeface="+mn-lt"/>
                <a:cs typeface="+mn-lt"/>
              </a:rPr>
              <a:t>: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b="1" dirty="0">
                <a:ea typeface="+mn-lt"/>
                <a:cs typeface="+mn-lt"/>
              </a:rPr>
              <a:t>0.459</a:t>
            </a:r>
            <a:r>
              <a:rPr lang="tr-TR" sz="1400" dirty="0">
                <a:ea typeface="+mn-lt"/>
                <a:cs typeface="+mn-lt"/>
              </a:rPr>
              <a:t> (Hata yakalama oranında hiçbir artış sağlanmadı).</a:t>
            </a:r>
            <a:endParaRPr lang="tr-TR" sz="1400" dirty="0"/>
          </a:p>
          <a:p>
            <a:pPr lvl="2"/>
            <a:r>
              <a:rPr lang="tr-TR" sz="1400" b="1" dirty="0" err="1">
                <a:ea typeface="+mn-lt"/>
                <a:cs typeface="+mn-lt"/>
              </a:rPr>
              <a:t>Spur</a:t>
            </a:r>
            <a:r>
              <a:rPr lang="tr-TR" sz="1400" b="1" dirty="0">
                <a:ea typeface="+mn-lt"/>
                <a:cs typeface="+mn-lt"/>
              </a:rPr>
              <a:t> (Kılcal Hata):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mAP</a:t>
            </a:r>
            <a:r>
              <a:rPr lang="tr-TR" sz="1400" dirty="0">
                <a:ea typeface="+mn-lt"/>
                <a:cs typeface="+mn-lt"/>
              </a:rPr>
              <a:t> 0.41 (Hatta 640px'den biraz daha düşük).</a:t>
            </a:r>
            <a:endParaRPr lang="tr-TR" sz="1400" dirty="0"/>
          </a:p>
          <a:p>
            <a:endParaRPr lang="tr-TR" sz="1400"/>
          </a:p>
        </p:txBody>
      </p:sp>
    </p:spTree>
    <p:extLst>
      <p:ext uri="{BB962C8B-B14F-4D97-AF65-F5344CB8AC3E}">
        <p14:creationId xmlns:p14="http://schemas.microsoft.com/office/powerpoint/2010/main" val="217570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Ofis Teması</vt:lpstr>
      <vt:lpstr>Endüstriyel Ürünlerde Hata Tespiti</vt:lpstr>
      <vt:lpstr>Problemin Tanımı</vt:lpstr>
      <vt:lpstr>Literatür Taraması</vt:lpstr>
      <vt:lpstr>Veri Seti ve Hata Sınıfları</vt:lpstr>
      <vt:lpstr>Derin Öğrenme Yaklaşımları ve Mimari Seçimi</vt:lpstr>
      <vt:lpstr> Senaryo A: 640px </vt:lpstr>
      <vt:lpstr> Senaryo A: Devam</vt:lpstr>
      <vt:lpstr> Senaryo B: 960px</vt:lpstr>
      <vt:lpstr>Senaryo B: Devam</vt:lpstr>
      <vt:lpstr>Sonuç Değerlendirmesi </vt:lpstr>
      <vt:lpstr>Endüstriyel Entegrasyon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205</cp:revision>
  <dcterms:created xsi:type="dcterms:W3CDTF">2025-12-28T08:21:37Z</dcterms:created>
  <dcterms:modified xsi:type="dcterms:W3CDTF">2025-12-28T15:04:27Z</dcterms:modified>
</cp:coreProperties>
</file>